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2"/>
  </p:notesMasterIdLst>
  <p:handoutMasterIdLst>
    <p:handoutMasterId r:id="rId23"/>
  </p:handoutMasterIdLst>
  <p:sldIdLst>
    <p:sldId id="256" r:id="rId5"/>
    <p:sldId id="276" r:id="rId6"/>
    <p:sldId id="288" r:id="rId7"/>
    <p:sldId id="277" r:id="rId8"/>
    <p:sldId id="279" r:id="rId9"/>
    <p:sldId id="280" r:id="rId10"/>
    <p:sldId id="281" r:id="rId11"/>
    <p:sldId id="289" r:id="rId12"/>
    <p:sldId id="290" r:id="rId13"/>
    <p:sldId id="291" r:id="rId14"/>
    <p:sldId id="292" r:id="rId15"/>
    <p:sldId id="293" r:id="rId16"/>
    <p:sldId id="294" r:id="rId17"/>
    <p:sldId id="295" r:id="rId18"/>
    <p:sldId id="283" r:id="rId19"/>
    <p:sldId id="296" r:id="rId20"/>
    <p:sldId id="28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28" userDrawn="1">
          <p15:clr>
            <a:srgbClr val="A4A3A4"/>
          </p15:clr>
        </p15:guide>
        <p15:guide id="2" pos="3864" userDrawn="1">
          <p15:clr>
            <a:srgbClr val="A4A3A4"/>
          </p15:clr>
        </p15:guide>
        <p15:guide id="3" pos="7512" userDrawn="1">
          <p15:clr>
            <a:srgbClr val="A4A3A4"/>
          </p15:clr>
        </p15:guide>
        <p15:guide id="4" pos="144" userDrawn="1">
          <p15:clr>
            <a:srgbClr val="A4A3A4"/>
          </p15:clr>
        </p15:guide>
        <p15:guide id="5" orient="horz" pos="624" userDrawn="1">
          <p15:clr>
            <a:srgbClr val="A4A3A4"/>
          </p15:clr>
        </p15:guide>
        <p15:guide id="6" orient="horz" pos="405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52" autoAdjust="0"/>
  </p:normalViewPr>
  <p:slideViewPr>
    <p:cSldViewPr snapToGrid="0" showGuides="1">
      <p:cViewPr>
        <p:scale>
          <a:sx n="40" d="100"/>
          <a:sy n="40" d="100"/>
        </p:scale>
        <p:origin x="293" y="950"/>
      </p:cViewPr>
      <p:guideLst>
        <p:guide orient="horz" pos="2328"/>
        <p:guide pos="3864"/>
        <p:guide pos="7512"/>
        <p:guide pos="144"/>
        <p:guide orient="horz" pos="624"/>
        <p:guide orient="horz" pos="4056"/>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465D3EB-CBDD-4100-83B7-3BFE0A8F411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72B4595-A79D-4567-9FE1-DCF31A42B3D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E5C0719-993D-42E1-80ED-8F01056F36C2}" type="datetimeFigureOut">
              <a:rPr lang="en-US" smtClean="0"/>
              <a:t>8/16/2023</a:t>
            </a:fld>
            <a:endParaRPr lang="en-US" dirty="0"/>
          </a:p>
        </p:txBody>
      </p:sp>
      <p:sp>
        <p:nvSpPr>
          <p:cNvPr id="4" name="Footer Placeholder 3">
            <a:extLst>
              <a:ext uri="{FF2B5EF4-FFF2-40B4-BE49-F238E27FC236}">
                <a16:creationId xmlns:a16="http://schemas.microsoft.com/office/drawing/2014/main" id="{850E452F-E862-4273-987C-980229E532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C3EE394C-9AD7-48EA-AB0F-18032A3E09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00421AD-3AC0-48CB-8727-BB447FD2264E}" type="slidenum">
              <a:rPr lang="en-US" smtClean="0"/>
              <a:t>‹#›</a:t>
            </a:fld>
            <a:endParaRPr lang="en-US" dirty="0"/>
          </a:p>
        </p:txBody>
      </p:sp>
    </p:spTree>
    <p:extLst>
      <p:ext uri="{BB962C8B-B14F-4D97-AF65-F5344CB8AC3E}">
        <p14:creationId xmlns:p14="http://schemas.microsoft.com/office/powerpoint/2010/main" val="326815982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3BC9C-6C58-464F-B94E-FD73C5FB016E}" type="datetimeFigureOut">
              <a:rPr lang="en-US" smtClean="0"/>
              <a:t>8/16/2023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60DC36-8EFA-4378-9855-E019C55AC472}" type="slidenum">
              <a:rPr lang="en-US" smtClean="0"/>
              <a:t>‹#›</a:t>
            </a:fld>
            <a:endParaRPr lang="en-US" dirty="0"/>
          </a:p>
        </p:txBody>
      </p:sp>
    </p:spTree>
    <p:extLst>
      <p:ext uri="{BB962C8B-B14F-4D97-AF65-F5344CB8AC3E}">
        <p14:creationId xmlns:p14="http://schemas.microsoft.com/office/powerpoint/2010/main" val="1877053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a:t>
            </a:fld>
            <a:endParaRPr lang="en-US" dirty="0"/>
          </a:p>
        </p:txBody>
      </p:sp>
    </p:spTree>
    <p:extLst>
      <p:ext uri="{BB962C8B-B14F-4D97-AF65-F5344CB8AC3E}">
        <p14:creationId xmlns:p14="http://schemas.microsoft.com/office/powerpoint/2010/main" val="1773527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11</a:t>
            </a:fld>
            <a:endParaRPr lang="en-US" dirty="0"/>
          </a:p>
        </p:txBody>
      </p:sp>
    </p:spTree>
    <p:extLst>
      <p:ext uri="{BB962C8B-B14F-4D97-AF65-F5344CB8AC3E}">
        <p14:creationId xmlns:p14="http://schemas.microsoft.com/office/powerpoint/2010/main" val="30297845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12</a:t>
            </a:fld>
            <a:endParaRPr lang="en-US" dirty="0"/>
          </a:p>
        </p:txBody>
      </p:sp>
    </p:spTree>
    <p:extLst>
      <p:ext uri="{BB962C8B-B14F-4D97-AF65-F5344CB8AC3E}">
        <p14:creationId xmlns:p14="http://schemas.microsoft.com/office/powerpoint/2010/main" val="14533670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13</a:t>
            </a:fld>
            <a:endParaRPr lang="en-US" dirty="0"/>
          </a:p>
        </p:txBody>
      </p:sp>
    </p:spTree>
    <p:extLst>
      <p:ext uri="{BB962C8B-B14F-4D97-AF65-F5344CB8AC3E}">
        <p14:creationId xmlns:p14="http://schemas.microsoft.com/office/powerpoint/2010/main" val="3279641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14</a:t>
            </a:fld>
            <a:endParaRPr lang="en-US" dirty="0"/>
          </a:p>
        </p:txBody>
      </p:sp>
    </p:spTree>
    <p:extLst>
      <p:ext uri="{BB962C8B-B14F-4D97-AF65-F5344CB8AC3E}">
        <p14:creationId xmlns:p14="http://schemas.microsoft.com/office/powerpoint/2010/main" val="32387184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15</a:t>
            </a:fld>
            <a:endParaRPr lang="en-US" dirty="0"/>
          </a:p>
        </p:txBody>
      </p:sp>
    </p:spTree>
    <p:extLst>
      <p:ext uri="{BB962C8B-B14F-4D97-AF65-F5344CB8AC3E}">
        <p14:creationId xmlns:p14="http://schemas.microsoft.com/office/powerpoint/2010/main" val="20660310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16</a:t>
            </a:fld>
            <a:endParaRPr lang="en-US" dirty="0"/>
          </a:p>
        </p:txBody>
      </p:sp>
    </p:spTree>
    <p:extLst>
      <p:ext uri="{BB962C8B-B14F-4D97-AF65-F5344CB8AC3E}">
        <p14:creationId xmlns:p14="http://schemas.microsoft.com/office/powerpoint/2010/main" val="6802617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17</a:t>
            </a:fld>
            <a:endParaRPr lang="en-US" dirty="0"/>
          </a:p>
        </p:txBody>
      </p:sp>
    </p:spTree>
    <p:extLst>
      <p:ext uri="{BB962C8B-B14F-4D97-AF65-F5344CB8AC3E}">
        <p14:creationId xmlns:p14="http://schemas.microsoft.com/office/powerpoint/2010/main" val="396791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2</a:t>
            </a:fld>
            <a:endParaRPr lang="en-US" dirty="0"/>
          </a:p>
        </p:txBody>
      </p:sp>
    </p:spTree>
    <p:extLst>
      <p:ext uri="{BB962C8B-B14F-4D97-AF65-F5344CB8AC3E}">
        <p14:creationId xmlns:p14="http://schemas.microsoft.com/office/powerpoint/2010/main" val="2268654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4</a:t>
            </a:fld>
            <a:endParaRPr lang="en-US" dirty="0"/>
          </a:p>
        </p:txBody>
      </p:sp>
    </p:spTree>
    <p:extLst>
      <p:ext uri="{BB962C8B-B14F-4D97-AF65-F5344CB8AC3E}">
        <p14:creationId xmlns:p14="http://schemas.microsoft.com/office/powerpoint/2010/main" val="22004710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5</a:t>
            </a:fld>
            <a:endParaRPr lang="en-US" dirty="0"/>
          </a:p>
        </p:txBody>
      </p:sp>
    </p:spTree>
    <p:extLst>
      <p:ext uri="{BB962C8B-B14F-4D97-AF65-F5344CB8AC3E}">
        <p14:creationId xmlns:p14="http://schemas.microsoft.com/office/powerpoint/2010/main" val="11715460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6</a:t>
            </a:fld>
            <a:endParaRPr lang="en-US" dirty="0"/>
          </a:p>
        </p:txBody>
      </p:sp>
    </p:spTree>
    <p:extLst>
      <p:ext uri="{BB962C8B-B14F-4D97-AF65-F5344CB8AC3E}">
        <p14:creationId xmlns:p14="http://schemas.microsoft.com/office/powerpoint/2010/main" val="37285692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7</a:t>
            </a:fld>
            <a:endParaRPr lang="en-US" dirty="0"/>
          </a:p>
        </p:txBody>
      </p:sp>
    </p:spTree>
    <p:extLst>
      <p:ext uri="{BB962C8B-B14F-4D97-AF65-F5344CB8AC3E}">
        <p14:creationId xmlns:p14="http://schemas.microsoft.com/office/powerpoint/2010/main" val="12792947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8</a:t>
            </a:fld>
            <a:endParaRPr lang="en-US" dirty="0"/>
          </a:p>
        </p:txBody>
      </p:sp>
    </p:spTree>
    <p:extLst>
      <p:ext uri="{BB962C8B-B14F-4D97-AF65-F5344CB8AC3E}">
        <p14:creationId xmlns:p14="http://schemas.microsoft.com/office/powerpoint/2010/main" val="28002500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9</a:t>
            </a:fld>
            <a:endParaRPr lang="en-US" dirty="0"/>
          </a:p>
        </p:txBody>
      </p:sp>
    </p:spTree>
    <p:extLst>
      <p:ext uri="{BB962C8B-B14F-4D97-AF65-F5344CB8AC3E}">
        <p14:creationId xmlns:p14="http://schemas.microsoft.com/office/powerpoint/2010/main" val="16177090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60DC36-8EFA-4378-9855-E019C55AC472}" type="slidenum">
              <a:rPr lang="en-US" smtClean="0"/>
              <a:t>10</a:t>
            </a:fld>
            <a:endParaRPr lang="en-US" dirty="0"/>
          </a:p>
        </p:txBody>
      </p:sp>
    </p:spTree>
    <p:extLst>
      <p:ext uri="{BB962C8B-B14F-4D97-AF65-F5344CB8AC3E}">
        <p14:creationId xmlns:p14="http://schemas.microsoft.com/office/powerpoint/2010/main" val="8913839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0F864C-44C4-4000-952D-01F31BFB3F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1392E06-C914-467E-9D4F-BD763EDA2DD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FBEFBAF-82E9-49AD-B2CF-7D154E024431}"/>
              </a:ext>
            </a:extLst>
          </p:cNvPr>
          <p:cNvSpPr>
            <a:spLocks noGrp="1"/>
          </p:cNvSpPr>
          <p:nvPr>
            <p:ph type="dt" sz="half" idx="10"/>
          </p:nvPr>
        </p:nvSpPr>
        <p:spPr/>
        <p:txBody>
          <a:bodyPr/>
          <a:lstStyle/>
          <a:p>
            <a:fld id="{40DA1498-92C7-4E4B-8045-C9195F453964}" type="datetimeFigureOut">
              <a:rPr lang="en-US" smtClean="0"/>
              <a:t>8/16/2023</a:t>
            </a:fld>
            <a:endParaRPr lang="en-US" dirty="0"/>
          </a:p>
        </p:txBody>
      </p:sp>
      <p:sp>
        <p:nvSpPr>
          <p:cNvPr id="5" name="Footer Placeholder 4">
            <a:extLst>
              <a:ext uri="{FF2B5EF4-FFF2-40B4-BE49-F238E27FC236}">
                <a16:creationId xmlns:a16="http://schemas.microsoft.com/office/drawing/2014/main" id="{5AD8006A-94B1-44F7-972D-56767EDE3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5E7BFAB-D84B-45E1-A0BD-2516AC14F8AC}"/>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8564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7B869-BFB2-4C20-8AB1-46704BB3D1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F007DB-4F12-4428-9C48-5120DF07046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6FFA8DA-0E31-4CA6-BBFC-2467AAD1D30B}"/>
              </a:ext>
            </a:extLst>
          </p:cNvPr>
          <p:cNvSpPr>
            <a:spLocks noGrp="1"/>
          </p:cNvSpPr>
          <p:nvPr>
            <p:ph type="dt" sz="half" idx="10"/>
          </p:nvPr>
        </p:nvSpPr>
        <p:spPr/>
        <p:txBody>
          <a:bodyPr/>
          <a:lstStyle/>
          <a:p>
            <a:fld id="{40DA1498-92C7-4E4B-8045-C9195F453964}" type="datetimeFigureOut">
              <a:rPr lang="en-US" smtClean="0"/>
              <a:t>8/16/2023</a:t>
            </a:fld>
            <a:endParaRPr lang="en-US" dirty="0"/>
          </a:p>
        </p:txBody>
      </p:sp>
      <p:sp>
        <p:nvSpPr>
          <p:cNvPr id="5" name="Footer Placeholder 4">
            <a:extLst>
              <a:ext uri="{FF2B5EF4-FFF2-40B4-BE49-F238E27FC236}">
                <a16:creationId xmlns:a16="http://schemas.microsoft.com/office/drawing/2014/main" id="{064974BD-9845-459A-9AAA-12731E2507C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2A71B0A-FDFB-4B2C-A9EC-2334C590013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314092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60B5D73-1652-4A8E-B5A3-101523D729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B7FB99-7425-444D-B602-01B672BCE8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EA9C5-552A-48A1-AB54-ED54209B3B48}"/>
              </a:ext>
            </a:extLst>
          </p:cNvPr>
          <p:cNvSpPr>
            <a:spLocks noGrp="1"/>
          </p:cNvSpPr>
          <p:nvPr>
            <p:ph type="dt" sz="half" idx="10"/>
          </p:nvPr>
        </p:nvSpPr>
        <p:spPr/>
        <p:txBody>
          <a:bodyPr/>
          <a:lstStyle/>
          <a:p>
            <a:fld id="{40DA1498-92C7-4E4B-8045-C9195F453964}" type="datetimeFigureOut">
              <a:rPr lang="en-US" smtClean="0"/>
              <a:t>8/16/2023</a:t>
            </a:fld>
            <a:endParaRPr lang="en-US" dirty="0"/>
          </a:p>
        </p:txBody>
      </p:sp>
      <p:sp>
        <p:nvSpPr>
          <p:cNvPr id="5" name="Footer Placeholder 4">
            <a:extLst>
              <a:ext uri="{FF2B5EF4-FFF2-40B4-BE49-F238E27FC236}">
                <a16:creationId xmlns:a16="http://schemas.microsoft.com/office/drawing/2014/main" id="{1A83AAA3-4155-48FB-8F00-16DBE0C9C25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694EAE-CB3C-4DEF-A66D-583C7AAC92D8}"/>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7468042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07FBE-061D-452C-A8A6-213063CFD6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3A3535-1708-499D-B5D2-7D8F9FD182D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B06063-A112-49AB-80C8-504D99ECD771}"/>
              </a:ext>
            </a:extLst>
          </p:cNvPr>
          <p:cNvSpPr>
            <a:spLocks noGrp="1"/>
          </p:cNvSpPr>
          <p:nvPr>
            <p:ph type="dt" sz="half" idx="10"/>
          </p:nvPr>
        </p:nvSpPr>
        <p:spPr/>
        <p:txBody>
          <a:bodyPr/>
          <a:lstStyle/>
          <a:p>
            <a:fld id="{40DA1498-92C7-4E4B-8045-C9195F453964}" type="datetimeFigureOut">
              <a:rPr lang="en-US" smtClean="0"/>
              <a:t>8/16/2023</a:t>
            </a:fld>
            <a:endParaRPr lang="en-US" dirty="0"/>
          </a:p>
        </p:txBody>
      </p:sp>
      <p:sp>
        <p:nvSpPr>
          <p:cNvPr id="5" name="Footer Placeholder 4">
            <a:extLst>
              <a:ext uri="{FF2B5EF4-FFF2-40B4-BE49-F238E27FC236}">
                <a16:creationId xmlns:a16="http://schemas.microsoft.com/office/drawing/2014/main" id="{6344C8D5-F898-4318-A76D-1FBD8732919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976EC76-E8E8-4FFA-B671-7FA2F3EF5DE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27892872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C2CABF-E3C1-431A-A69C-D4881CC43F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584226-69DA-4211-B2C8-C29FD05A4A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FF82DB-B518-40FD-8A66-44B874C055FB}"/>
              </a:ext>
            </a:extLst>
          </p:cNvPr>
          <p:cNvSpPr>
            <a:spLocks noGrp="1"/>
          </p:cNvSpPr>
          <p:nvPr>
            <p:ph type="dt" sz="half" idx="10"/>
          </p:nvPr>
        </p:nvSpPr>
        <p:spPr/>
        <p:txBody>
          <a:bodyPr/>
          <a:lstStyle/>
          <a:p>
            <a:fld id="{40DA1498-92C7-4E4B-8045-C9195F453964}" type="datetimeFigureOut">
              <a:rPr lang="en-US" smtClean="0"/>
              <a:t>8/16/2023</a:t>
            </a:fld>
            <a:endParaRPr lang="en-US" dirty="0"/>
          </a:p>
        </p:txBody>
      </p:sp>
      <p:sp>
        <p:nvSpPr>
          <p:cNvPr id="5" name="Footer Placeholder 4">
            <a:extLst>
              <a:ext uri="{FF2B5EF4-FFF2-40B4-BE49-F238E27FC236}">
                <a16:creationId xmlns:a16="http://schemas.microsoft.com/office/drawing/2014/main" id="{FCC1CCEE-725F-4745-837B-87EFB70E71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561522A-E0E6-406B-BF30-A7C7A57294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2300417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C9BDC-6F21-4EF5-A8DD-E35E27EACA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B968D5F-2AB6-42D3-A54E-AB3E6032517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5AB07F-D5F7-402A-AE4E-027BF1CA91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108EDC-3863-43B9-93C7-37465DC73B28}"/>
              </a:ext>
            </a:extLst>
          </p:cNvPr>
          <p:cNvSpPr>
            <a:spLocks noGrp="1"/>
          </p:cNvSpPr>
          <p:nvPr>
            <p:ph type="dt" sz="half" idx="10"/>
          </p:nvPr>
        </p:nvSpPr>
        <p:spPr/>
        <p:txBody>
          <a:bodyPr/>
          <a:lstStyle/>
          <a:p>
            <a:fld id="{40DA1498-92C7-4E4B-8045-C9195F453964}" type="datetimeFigureOut">
              <a:rPr lang="en-US" smtClean="0"/>
              <a:t>8/16/2023</a:t>
            </a:fld>
            <a:endParaRPr lang="en-US" dirty="0"/>
          </a:p>
        </p:txBody>
      </p:sp>
      <p:sp>
        <p:nvSpPr>
          <p:cNvPr id="6" name="Footer Placeholder 5">
            <a:extLst>
              <a:ext uri="{FF2B5EF4-FFF2-40B4-BE49-F238E27FC236}">
                <a16:creationId xmlns:a16="http://schemas.microsoft.com/office/drawing/2014/main" id="{A777D452-958D-4159-A9A4-16DD29680A0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89654B6-1460-48B9-AC7E-592F68BAB276}"/>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974041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8C848-926A-4FD3-A311-A100A2662B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8ECD90-B4F0-4DFB-BB3D-F231020789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5A6C3A-033E-474B-AB97-D8291A04E7D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32B928-3A23-4FCA-AD1F-E45A467B54F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BDC8376-6FC6-4A11-B0DB-9A148E9C00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80206F-8846-425C-A56E-16FFBA442014}"/>
              </a:ext>
            </a:extLst>
          </p:cNvPr>
          <p:cNvSpPr>
            <a:spLocks noGrp="1"/>
          </p:cNvSpPr>
          <p:nvPr>
            <p:ph type="dt" sz="half" idx="10"/>
          </p:nvPr>
        </p:nvSpPr>
        <p:spPr/>
        <p:txBody>
          <a:bodyPr/>
          <a:lstStyle/>
          <a:p>
            <a:fld id="{40DA1498-92C7-4E4B-8045-C9195F453964}" type="datetimeFigureOut">
              <a:rPr lang="en-US" smtClean="0"/>
              <a:t>8/16/2023</a:t>
            </a:fld>
            <a:endParaRPr lang="en-US" dirty="0"/>
          </a:p>
        </p:txBody>
      </p:sp>
      <p:sp>
        <p:nvSpPr>
          <p:cNvPr id="8" name="Footer Placeholder 7">
            <a:extLst>
              <a:ext uri="{FF2B5EF4-FFF2-40B4-BE49-F238E27FC236}">
                <a16:creationId xmlns:a16="http://schemas.microsoft.com/office/drawing/2014/main" id="{6A45E89F-12CF-4561-A5F2-1E05783A306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EB4DFE4-927C-43B1-A061-5CB97FFB33BE}"/>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4690582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0E367-8DA0-4655-BCBC-F4280D8642C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FEF9592-AA3C-4CF8-A5DB-4D010195A438}"/>
              </a:ext>
            </a:extLst>
          </p:cNvPr>
          <p:cNvSpPr>
            <a:spLocks noGrp="1"/>
          </p:cNvSpPr>
          <p:nvPr>
            <p:ph type="dt" sz="half" idx="10"/>
          </p:nvPr>
        </p:nvSpPr>
        <p:spPr/>
        <p:txBody>
          <a:bodyPr/>
          <a:lstStyle/>
          <a:p>
            <a:fld id="{40DA1498-92C7-4E4B-8045-C9195F453964}" type="datetimeFigureOut">
              <a:rPr lang="en-US" smtClean="0"/>
              <a:t>8/16/2023</a:t>
            </a:fld>
            <a:endParaRPr lang="en-US" dirty="0"/>
          </a:p>
        </p:txBody>
      </p:sp>
      <p:sp>
        <p:nvSpPr>
          <p:cNvPr id="4" name="Footer Placeholder 3">
            <a:extLst>
              <a:ext uri="{FF2B5EF4-FFF2-40B4-BE49-F238E27FC236}">
                <a16:creationId xmlns:a16="http://schemas.microsoft.com/office/drawing/2014/main" id="{3C2C9377-F93E-4515-852A-26470775515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AED076D-476B-42BA-8795-14FE6C1E6974}"/>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625551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A599B4-6AB2-4190-82B5-7667EE1E922A}"/>
              </a:ext>
            </a:extLst>
          </p:cNvPr>
          <p:cNvSpPr>
            <a:spLocks noGrp="1"/>
          </p:cNvSpPr>
          <p:nvPr>
            <p:ph type="dt" sz="half" idx="10"/>
          </p:nvPr>
        </p:nvSpPr>
        <p:spPr/>
        <p:txBody>
          <a:bodyPr/>
          <a:lstStyle/>
          <a:p>
            <a:fld id="{40DA1498-92C7-4E4B-8045-C9195F453964}" type="datetimeFigureOut">
              <a:rPr lang="en-US" smtClean="0"/>
              <a:t>8/16/2023</a:t>
            </a:fld>
            <a:endParaRPr lang="en-US" dirty="0"/>
          </a:p>
        </p:txBody>
      </p:sp>
      <p:sp>
        <p:nvSpPr>
          <p:cNvPr id="3" name="Footer Placeholder 2">
            <a:extLst>
              <a:ext uri="{FF2B5EF4-FFF2-40B4-BE49-F238E27FC236}">
                <a16:creationId xmlns:a16="http://schemas.microsoft.com/office/drawing/2014/main" id="{1B8FBFB3-AD86-4E39-B8AE-B4EC1452815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9A4AF55-C114-4B60-9A20-56B00A11B3BF}"/>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058200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83DA1-5CB8-405D-9613-8A9B7BC566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842BB15-A24D-42E9-9CAE-BB82722630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8F0849D-D3C3-462A-9751-4EAB0B9145E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80DD20-7A20-4574-98A4-427795876739}"/>
              </a:ext>
            </a:extLst>
          </p:cNvPr>
          <p:cNvSpPr>
            <a:spLocks noGrp="1"/>
          </p:cNvSpPr>
          <p:nvPr>
            <p:ph type="dt" sz="half" idx="10"/>
          </p:nvPr>
        </p:nvSpPr>
        <p:spPr/>
        <p:txBody>
          <a:bodyPr/>
          <a:lstStyle/>
          <a:p>
            <a:fld id="{40DA1498-92C7-4E4B-8045-C9195F453964}" type="datetimeFigureOut">
              <a:rPr lang="en-US" smtClean="0"/>
              <a:t>8/16/2023</a:t>
            </a:fld>
            <a:endParaRPr lang="en-US" dirty="0"/>
          </a:p>
        </p:txBody>
      </p:sp>
      <p:sp>
        <p:nvSpPr>
          <p:cNvPr id="6" name="Footer Placeholder 5">
            <a:extLst>
              <a:ext uri="{FF2B5EF4-FFF2-40B4-BE49-F238E27FC236}">
                <a16:creationId xmlns:a16="http://schemas.microsoft.com/office/drawing/2014/main" id="{54D0ED2B-71C4-421A-9DB0-676E00C10BD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8C4572A-ADFC-4C53-BCA2-42BDF693BC4D}"/>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3230950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F5C67-EEEC-4AB0-9653-0F80D6B109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D50D6D-5277-4324-AF23-5FAF007834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5275657-2BF9-4761-96B6-50EE3CFCFA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C3C3F7B-A4C8-4F9D-8165-BC5186EA0929}"/>
              </a:ext>
            </a:extLst>
          </p:cNvPr>
          <p:cNvSpPr>
            <a:spLocks noGrp="1"/>
          </p:cNvSpPr>
          <p:nvPr>
            <p:ph type="dt" sz="half" idx="10"/>
          </p:nvPr>
        </p:nvSpPr>
        <p:spPr/>
        <p:txBody>
          <a:bodyPr/>
          <a:lstStyle/>
          <a:p>
            <a:fld id="{40DA1498-92C7-4E4B-8045-C9195F453964}" type="datetimeFigureOut">
              <a:rPr lang="en-US" smtClean="0"/>
              <a:t>8/16/2023</a:t>
            </a:fld>
            <a:endParaRPr lang="en-US" dirty="0"/>
          </a:p>
        </p:txBody>
      </p:sp>
      <p:sp>
        <p:nvSpPr>
          <p:cNvPr id="6" name="Footer Placeholder 5">
            <a:extLst>
              <a:ext uri="{FF2B5EF4-FFF2-40B4-BE49-F238E27FC236}">
                <a16:creationId xmlns:a16="http://schemas.microsoft.com/office/drawing/2014/main" id="{DE696EA5-2FA2-464D-982F-C53E6426A84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911B398-191B-4AB1-86ED-00D0046EACF5}"/>
              </a:ext>
            </a:extLst>
          </p:cNvPr>
          <p:cNvSpPr>
            <a:spLocks noGrp="1"/>
          </p:cNvSpPr>
          <p:nvPr>
            <p:ph type="sldNum" sz="quarter" idx="12"/>
          </p:nvPr>
        </p:nvSpPr>
        <p:spPr/>
        <p:txBody>
          <a:bodyPr/>
          <a:lstStyle/>
          <a:p>
            <a:fld id="{06FEDF93-2BFD-41CA-ABC7-B039102F3792}" type="slidenum">
              <a:rPr lang="en-US" smtClean="0"/>
              <a:t>‹#›</a:t>
            </a:fld>
            <a:endParaRPr lang="en-US" dirty="0"/>
          </a:p>
        </p:txBody>
      </p:sp>
    </p:spTree>
    <p:extLst>
      <p:ext uri="{BB962C8B-B14F-4D97-AF65-F5344CB8AC3E}">
        <p14:creationId xmlns:p14="http://schemas.microsoft.com/office/powerpoint/2010/main" val="15866011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B3445CA-54C1-4DDE-A216-DD2414E3F5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06395A-6879-4E93-B24E-067F88AC1D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50FF5B-A6A6-4F0F-AA5D-3F0F69A43A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DA1498-92C7-4E4B-8045-C9195F453964}" type="datetimeFigureOut">
              <a:rPr lang="en-US" smtClean="0"/>
              <a:t>8/16/2023</a:t>
            </a:fld>
            <a:endParaRPr lang="en-US" dirty="0"/>
          </a:p>
        </p:txBody>
      </p:sp>
      <p:sp>
        <p:nvSpPr>
          <p:cNvPr id="5" name="Footer Placeholder 4">
            <a:extLst>
              <a:ext uri="{FF2B5EF4-FFF2-40B4-BE49-F238E27FC236}">
                <a16:creationId xmlns:a16="http://schemas.microsoft.com/office/drawing/2014/main" id="{FA798FAA-76CC-42EF-8BE0-466A41BBAB0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149FF02-6890-4E10-B958-1097AD32C6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FEDF93-2BFD-41CA-ABC7-B039102F3792}" type="slidenum">
              <a:rPr lang="en-US" smtClean="0"/>
              <a:t>‹#›</a:t>
            </a:fld>
            <a:endParaRPr lang="en-US" dirty="0"/>
          </a:p>
        </p:txBody>
      </p:sp>
    </p:spTree>
    <p:extLst>
      <p:ext uri="{BB962C8B-B14F-4D97-AF65-F5344CB8AC3E}">
        <p14:creationId xmlns:p14="http://schemas.microsoft.com/office/powerpoint/2010/main" val="2603789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data.cityofnewyork.us/Public-Safety/NYPD-Arrest-Data-Year-to-Date-/uip8-fykc"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00AEF-1595-4419-801B-6E36A33BB8CF}"/>
              </a:ext>
            </a:extLst>
          </p:cNvPr>
          <p:cNvSpPr>
            <a:spLocks noGrp="1"/>
          </p:cNvSpPr>
          <p:nvPr>
            <p:ph type="ctrTitle"/>
          </p:nvPr>
        </p:nvSpPr>
        <p:spPr>
          <a:xfrm>
            <a:off x="1657003" y="1321128"/>
            <a:ext cx="9144000" cy="2492990"/>
          </a:xfrm>
        </p:spPr>
        <p:txBody>
          <a:bodyPr lIns="0" tIns="0" rIns="0" bIns="0" anchor="t">
            <a:spAutoFit/>
          </a:bodyPr>
          <a:lstStyle/>
          <a:p>
            <a:r>
              <a:rPr lang="en-US" b="1" dirty="0">
                <a:solidFill>
                  <a:schemeClr val="bg1"/>
                </a:solidFill>
              </a:rPr>
              <a:t>NYPD Arrest Data Analysis</a:t>
            </a:r>
            <a:br>
              <a:rPr lang="en-US" dirty="0">
                <a:solidFill>
                  <a:schemeClr val="bg1"/>
                </a:solidFill>
              </a:rPr>
            </a:br>
            <a:endParaRPr lang="en-US" dirty="0">
              <a:solidFill>
                <a:schemeClr val="accent4"/>
              </a:solidFill>
            </a:endParaRPr>
          </a:p>
        </p:txBody>
      </p:sp>
      <p:sp>
        <p:nvSpPr>
          <p:cNvPr id="4" name="Diamond 3">
            <a:extLst>
              <a:ext uri="{FF2B5EF4-FFF2-40B4-BE49-F238E27FC236}">
                <a16:creationId xmlns:a16="http://schemas.microsoft.com/office/drawing/2014/main" id="{1C59176D-59A8-4C02-B448-EE01232FB3E7}"/>
              </a:ext>
              <a:ext uri="{C183D7F6-B498-43B3-948B-1728B52AA6E4}">
                <adec:decorative xmlns:adec="http://schemas.microsoft.com/office/drawing/2017/decorative" val="1"/>
              </a:ext>
            </a:extLst>
          </p:cNvPr>
          <p:cNvSpPr/>
          <p:nvPr/>
        </p:nvSpPr>
        <p:spPr>
          <a:xfrm>
            <a:off x="1895302" y="3804166"/>
            <a:ext cx="8395853"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Diamond 4">
            <a:extLst>
              <a:ext uri="{FF2B5EF4-FFF2-40B4-BE49-F238E27FC236}">
                <a16:creationId xmlns:a16="http://schemas.microsoft.com/office/drawing/2014/main" id="{A50B1817-3C7F-41BC-8557-7A00C928EE16}"/>
              </a:ext>
              <a:ext uri="{C183D7F6-B498-43B3-948B-1728B52AA6E4}">
                <adec:decorative xmlns:adec="http://schemas.microsoft.com/office/drawing/2017/decorative" val="1"/>
              </a:ext>
            </a:extLst>
          </p:cNvPr>
          <p:cNvSpPr/>
          <p:nvPr/>
        </p:nvSpPr>
        <p:spPr>
          <a:xfrm>
            <a:off x="1205344" y="349429"/>
            <a:ext cx="9775767" cy="3079571"/>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extBox 10">
            <a:extLst>
              <a:ext uri="{FF2B5EF4-FFF2-40B4-BE49-F238E27FC236}">
                <a16:creationId xmlns:a16="http://schemas.microsoft.com/office/drawing/2014/main" id="{573FA0C5-A497-49BD-E53A-DBD35CF0914D}"/>
              </a:ext>
            </a:extLst>
          </p:cNvPr>
          <p:cNvSpPr txBox="1"/>
          <p:nvPr/>
        </p:nvSpPr>
        <p:spPr>
          <a:xfrm>
            <a:off x="4982547" y="4416485"/>
            <a:ext cx="2808514" cy="584775"/>
          </a:xfrm>
          <a:prstGeom prst="rect">
            <a:avLst/>
          </a:prstGeom>
          <a:noFill/>
        </p:spPr>
        <p:txBody>
          <a:bodyPr wrap="square" rtlCol="0">
            <a:spAutoFit/>
          </a:bodyPr>
          <a:lstStyle/>
          <a:p>
            <a:r>
              <a:rPr lang="en-US" sz="3200" b="1" dirty="0">
                <a:solidFill>
                  <a:schemeClr val="accent4"/>
                </a:solidFill>
              </a:rPr>
              <a:t>Presented by</a:t>
            </a:r>
          </a:p>
        </p:txBody>
      </p:sp>
      <p:sp>
        <p:nvSpPr>
          <p:cNvPr id="12" name="TextBox 11">
            <a:extLst>
              <a:ext uri="{FF2B5EF4-FFF2-40B4-BE49-F238E27FC236}">
                <a16:creationId xmlns:a16="http://schemas.microsoft.com/office/drawing/2014/main" id="{5CC9062E-6CAE-BDBE-B17F-583498C1AB96}"/>
              </a:ext>
            </a:extLst>
          </p:cNvPr>
          <p:cNvSpPr txBox="1"/>
          <p:nvPr/>
        </p:nvSpPr>
        <p:spPr>
          <a:xfrm>
            <a:off x="4982546" y="5376426"/>
            <a:ext cx="2668555" cy="369332"/>
          </a:xfrm>
          <a:prstGeom prst="rect">
            <a:avLst/>
          </a:prstGeom>
          <a:noFill/>
        </p:spPr>
        <p:txBody>
          <a:bodyPr wrap="square" rtlCol="0">
            <a:spAutoFit/>
          </a:bodyPr>
          <a:lstStyle/>
          <a:p>
            <a:r>
              <a:rPr lang="en-US" b="1" dirty="0">
                <a:solidFill>
                  <a:schemeClr val="bg1"/>
                </a:solidFill>
                <a:latin typeface="+mj-lt"/>
              </a:rPr>
              <a:t>MOUHAMED MAREGA</a:t>
            </a:r>
          </a:p>
        </p:txBody>
      </p:sp>
    </p:spTree>
    <p:extLst>
      <p:ext uri="{BB962C8B-B14F-4D97-AF65-F5344CB8AC3E}">
        <p14:creationId xmlns:p14="http://schemas.microsoft.com/office/powerpoint/2010/main" val="23878490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10096500" y="675298"/>
            <a:ext cx="207684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212880"/>
            <a:ext cx="119634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How many arrest has occurred on average </a:t>
            </a:r>
          </a:p>
          <a:p>
            <a:pPr algn="ctr"/>
            <a:r>
              <a:rPr lang="en-US" sz="2800" b="1" dirty="0">
                <a:solidFill>
                  <a:schemeClr val="tx1">
                    <a:lumMod val="75000"/>
                    <a:lumOff val="25000"/>
                  </a:schemeClr>
                </a:solidFill>
              </a:rPr>
              <a:t>throughout the year 2023 so far?</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675298"/>
            <a:ext cx="1504950"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6" name="TextBox 5">
            <a:extLst>
              <a:ext uri="{FF2B5EF4-FFF2-40B4-BE49-F238E27FC236}">
                <a16:creationId xmlns:a16="http://schemas.microsoft.com/office/drawing/2014/main" id="{3FDB4664-D11E-3647-3645-AFAE16A3C19B}"/>
              </a:ext>
            </a:extLst>
          </p:cNvPr>
          <p:cNvSpPr txBox="1"/>
          <p:nvPr/>
        </p:nvSpPr>
        <p:spPr>
          <a:xfrm>
            <a:off x="1047750" y="1311642"/>
            <a:ext cx="9867900" cy="461665"/>
          </a:xfrm>
          <a:prstGeom prst="rect">
            <a:avLst/>
          </a:prstGeom>
          <a:noFill/>
        </p:spPr>
        <p:txBody>
          <a:bodyPr wrap="square" rtlCol="0">
            <a:spAutoFit/>
          </a:bodyPr>
          <a:lstStyle/>
          <a:p>
            <a:pPr algn="ctr"/>
            <a:r>
              <a:rPr lang="en-US" sz="2400" b="0" i="0" dirty="0">
                <a:solidFill>
                  <a:srgbClr val="212121"/>
                </a:solidFill>
                <a:effectLst/>
                <a:latin typeface="+mj-lt"/>
              </a:rPr>
              <a:t>The average number of arrest made in 2023 so far is </a:t>
            </a:r>
            <a:r>
              <a:rPr lang="en-US" sz="2400" b="1" i="0" dirty="0">
                <a:solidFill>
                  <a:srgbClr val="212121"/>
                </a:solidFill>
                <a:effectLst/>
                <a:latin typeface="+mj-lt"/>
              </a:rPr>
              <a:t>18761.83.</a:t>
            </a:r>
            <a:endParaRPr lang="en-US" sz="2400" b="1" dirty="0">
              <a:latin typeface="+mj-lt"/>
            </a:endParaRPr>
          </a:p>
        </p:txBody>
      </p:sp>
      <p:pic>
        <p:nvPicPr>
          <p:cNvPr id="13" name="Picture 12">
            <a:extLst>
              <a:ext uri="{FF2B5EF4-FFF2-40B4-BE49-F238E27FC236}">
                <a16:creationId xmlns:a16="http://schemas.microsoft.com/office/drawing/2014/main" id="{D1E36D5F-C7FB-F7A8-0907-201F81E9C5A7}"/>
              </a:ext>
            </a:extLst>
          </p:cNvPr>
          <p:cNvPicPr>
            <a:picLocks noChangeAspect="1"/>
          </p:cNvPicPr>
          <p:nvPr/>
        </p:nvPicPr>
        <p:blipFill>
          <a:blip r:embed="rId3"/>
          <a:stretch>
            <a:fillRect/>
          </a:stretch>
        </p:blipFill>
        <p:spPr>
          <a:xfrm>
            <a:off x="1504950" y="4191000"/>
            <a:ext cx="8743949" cy="1660004"/>
          </a:xfrm>
          <a:prstGeom prst="rect">
            <a:avLst/>
          </a:prstGeom>
        </p:spPr>
      </p:pic>
      <p:sp>
        <p:nvSpPr>
          <p:cNvPr id="20" name="TextBox 19">
            <a:extLst>
              <a:ext uri="{FF2B5EF4-FFF2-40B4-BE49-F238E27FC236}">
                <a16:creationId xmlns:a16="http://schemas.microsoft.com/office/drawing/2014/main" id="{14C5CCE6-2F3E-08B5-9CEF-933E65D91F12}"/>
              </a:ext>
            </a:extLst>
          </p:cNvPr>
          <p:cNvSpPr txBox="1"/>
          <p:nvPr/>
        </p:nvSpPr>
        <p:spPr>
          <a:xfrm>
            <a:off x="138113" y="2876381"/>
            <a:ext cx="11825287" cy="954107"/>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000000">
                    <a:lumMod val="75000"/>
                    <a:lumOff val="25000"/>
                  </a:srgbClr>
                </a:solidFill>
                <a:effectLst/>
                <a:uLnTx/>
                <a:uFillTx/>
                <a:latin typeface="Century Gothic" panose="020B0502020202020204" pitchFamily="34" charset="0"/>
              </a:rPr>
              <a:t>which months were the number of crimes below average</a:t>
            </a:r>
            <a:r>
              <a:rPr kumimoji="0" lang="en-US" sz="2800" b="1" i="0" u="none" strike="noStrike" kern="1200" cap="none" spc="0" normalizeH="0" baseline="0" noProof="0" dirty="0">
                <a:ln>
                  <a:noFill/>
                </a:ln>
                <a:solidFill>
                  <a:srgbClr val="000000">
                    <a:lumMod val="75000"/>
                    <a:lumOff val="25000"/>
                  </a:srgbClr>
                </a:solidFill>
                <a:effectLst/>
                <a:uLnTx/>
                <a:uFillTx/>
                <a:latin typeface="+mj-lt"/>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1" dirty="0">
                <a:solidFill>
                  <a:srgbClr val="000000">
                    <a:lumMod val="75000"/>
                    <a:lumOff val="25000"/>
                  </a:srgbClr>
                </a:solidFill>
                <a:latin typeface="+mj-lt"/>
              </a:rPr>
              <a:t>Highlight those below average in </a:t>
            </a:r>
            <a:r>
              <a:rPr lang="en-US" sz="2800" b="1" dirty="0">
                <a:solidFill>
                  <a:schemeClr val="accent5">
                    <a:lumMod val="60000"/>
                    <a:lumOff val="40000"/>
                  </a:schemeClr>
                </a:solidFill>
                <a:latin typeface="+mj-lt"/>
              </a:rPr>
              <a:t>BLUE</a:t>
            </a:r>
            <a:r>
              <a:rPr lang="en-US" sz="2800" b="1" dirty="0">
                <a:solidFill>
                  <a:srgbClr val="000000">
                    <a:lumMod val="75000"/>
                    <a:lumOff val="25000"/>
                  </a:srgbClr>
                </a:solidFill>
                <a:latin typeface="+mj-lt"/>
              </a:rPr>
              <a:t>.</a:t>
            </a:r>
            <a:endParaRPr kumimoji="0" lang="en-US" sz="2800" b="0" i="0" u="none" strike="noStrike" kern="1200" cap="none" spc="0" normalizeH="0" baseline="0" noProof="0" dirty="0">
              <a:ln>
                <a:noFill/>
              </a:ln>
              <a:solidFill>
                <a:srgbClr val="000000">
                  <a:lumMod val="75000"/>
                  <a:lumOff val="25000"/>
                </a:srgbClr>
              </a:solidFill>
              <a:effectLst/>
              <a:uLnTx/>
              <a:uFillTx/>
              <a:latin typeface="+mj-lt"/>
              <a:ea typeface="+mn-ea"/>
              <a:cs typeface="+mn-cs"/>
            </a:endParaRPr>
          </a:p>
        </p:txBody>
      </p:sp>
    </p:spTree>
    <p:extLst>
      <p:ext uri="{BB962C8B-B14F-4D97-AF65-F5344CB8AC3E}">
        <p14:creationId xmlns:p14="http://schemas.microsoft.com/office/powerpoint/2010/main" val="3065483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pic>
        <p:nvPicPr>
          <p:cNvPr id="9" name="Content Placeholder 8">
            <a:extLst>
              <a:ext uri="{FF2B5EF4-FFF2-40B4-BE49-F238E27FC236}">
                <a16:creationId xmlns:a16="http://schemas.microsoft.com/office/drawing/2014/main" id="{09BF8939-6C58-A0F4-A096-52949546A762}"/>
              </a:ext>
            </a:extLst>
          </p:cNvPr>
          <p:cNvPicPr>
            <a:picLocks noGrp="1" noChangeAspect="1"/>
          </p:cNvPicPr>
          <p:nvPr>
            <p:ph sz="half" idx="1"/>
          </p:nvPr>
        </p:nvPicPr>
        <p:blipFill>
          <a:blip r:embed="rId3"/>
          <a:stretch>
            <a:fillRect/>
          </a:stretch>
        </p:blipFill>
        <p:spPr>
          <a:xfrm>
            <a:off x="1123950" y="3429000"/>
            <a:ext cx="3638550" cy="2438400"/>
          </a:xfrm>
        </p:spPr>
      </p:pic>
      <p:pic>
        <p:nvPicPr>
          <p:cNvPr id="5" name="Content Placeholder 4">
            <a:extLst>
              <a:ext uri="{FF2B5EF4-FFF2-40B4-BE49-F238E27FC236}">
                <a16:creationId xmlns:a16="http://schemas.microsoft.com/office/drawing/2014/main" id="{A105E022-6B1A-4F6D-B297-54A0C125B870}"/>
              </a:ext>
            </a:extLst>
          </p:cNvPr>
          <p:cNvPicPr>
            <a:picLocks noGrp="1" noChangeAspect="1"/>
          </p:cNvPicPr>
          <p:nvPr>
            <p:ph sz="half" idx="2"/>
          </p:nvPr>
        </p:nvPicPr>
        <p:blipFill>
          <a:blip r:embed="rId4"/>
          <a:stretch>
            <a:fillRect/>
          </a:stretch>
        </p:blipFill>
        <p:spPr>
          <a:xfrm>
            <a:off x="5753100" y="1654729"/>
            <a:ext cx="6210300" cy="4895141"/>
          </a:xfrm>
          <a:prstGeom prst="rect">
            <a:avLst/>
          </a:prstGeom>
        </p:spPr>
      </p:pic>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10096500" y="675298"/>
            <a:ext cx="207684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212880"/>
            <a:ext cx="119634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How many arrest has been made </a:t>
            </a:r>
          </a:p>
          <a:p>
            <a:pPr algn="ctr"/>
            <a:r>
              <a:rPr lang="en-US" sz="2800" b="1" dirty="0">
                <a:solidFill>
                  <a:schemeClr val="tx1">
                    <a:lumMod val="75000"/>
                    <a:lumOff val="25000"/>
                  </a:schemeClr>
                </a:solidFill>
              </a:rPr>
              <a:t>in each borough in NYC so far in 2023? </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675298"/>
            <a:ext cx="1504950"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 name="TextBox 9">
            <a:extLst>
              <a:ext uri="{FF2B5EF4-FFF2-40B4-BE49-F238E27FC236}">
                <a16:creationId xmlns:a16="http://schemas.microsoft.com/office/drawing/2014/main" id="{79A05A08-2C4F-F615-8AF5-F8227CF168CD}"/>
              </a:ext>
            </a:extLst>
          </p:cNvPr>
          <p:cNvSpPr txBox="1"/>
          <p:nvPr/>
        </p:nvSpPr>
        <p:spPr>
          <a:xfrm>
            <a:off x="809626" y="1817020"/>
            <a:ext cx="4657725" cy="1138773"/>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mj-lt"/>
              </a:rPr>
              <a:t>Number of arrest made in each borough in NYC from </a:t>
            </a:r>
            <a:r>
              <a:rPr lang="en-US" sz="2400" b="1" dirty="0">
                <a:latin typeface="+mj-lt"/>
              </a:rPr>
              <a:t>January 2023 to June 2023</a:t>
            </a:r>
            <a:endParaRPr lang="en-US" sz="2000" b="1" dirty="0">
              <a:latin typeface="+mj-lt"/>
            </a:endParaRPr>
          </a:p>
        </p:txBody>
      </p:sp>
    </p:spTree>
    <p:extLst>
      <p:ext uri="{BB962C8B-B14F-4D97-AF65-F5344CB8AC3E}">
        <p14:creationId xmlns:p14="http://schemas.microsoft.com/office/powerpoint/2010/main" val="3033494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686800" y="675298"/>
            <a:ext cx="348654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212880"/>
            <a:ext cx="119634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What is the age group with </a:t>
            </a:r>
          </a:p>
          <a:p>
            <a:pPr algn="ctr"/>
            <a:r>
              <a:rPr lang="en-US" sz="2800" b="1" dirty="0">
                <a:solidFill>
                  <a:schemeClr val="tx1">
                    <a:lumMod val="75000"/>
                    <a:lumOff val="25000"/>
                  </a:schemeClr>
                </a:solidFill>
              </a:rPr>
              <a:t>the highest arrest in NYC?</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675298"/>
            <a:ext cx="3295650"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 name="TextBox 9">
            <a:extLst>
              <a:ext uri="{FF2B5EF4-FFF2-40B4-BE49-F238E27FC236}">
                <a16:creationId xmlns:a16="http://schemas.microsoft.com/office/drawing/2014/main" id="{79A05A08-2C4F-F615-8AF5-F8227CF168CD}"/>
              </a:ext>
            </a:extLst>
          </p:cNvPr>
          <p:cNvSpPr txBox="1"/>
          <p:nvPr/>
        </p:nvSpPr>
        <p:spPr>
          <a:xfrm>
            <a:off x="809626" y="1817020"/>
            <a:ext cx="4657725" cy="1138773"/>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mj-lt"/>
              </a:rPr>
              <a:t>The </a:t>
            </a:r>
            <a:r>
              <a:rPr lang="en-US" sz="2000" b="1" dirty="0">
                <a:latin typeface="+mj-lt"/>
              </a:rPr>
              <a:t>age group </a:t>
            </a:r>
            <a:r>
              <a:rPr lang="en-US" sz="2000" dirty="0">
                <a:latin typeface="+mj-lt"/>
              </a:rPr>
              <a:t>with the highest arrest in NYC from </a:t>
            </a:r>
            <a:r>
              <a:rPr lang="en-US" sz="2400" b="1" dirty="0">
                <a:latin typeface="+mj-lt"/>
              </a:rPr>
              <a:t>January 2023 to June 2023:</a:t>
            </a:r>
            <a:endParaRPr lang="en-US" sz="2000" b="1" dirty="0">
              <a:latin typeface="+mj-lt"/>
            </a:endParaRPr>
          </a:p>
        </p:txBody>
      </p:sp>
      <p:pic>
        <p:nvPicPr>
          <p:cNvPr id="12" name="Content Placeholder 11">
            <a:extLst>
              <a:ext uri="{FF2B5EF4-FFF2-40B4-BE49-F238E27FC236}">
                <a16:creationId xmlns:a16="http://schemas.microsoft.com/office/drawing/2014/main" id="{1833CF06-8B62-D61C-8CCE-F35AFD07234F}"/>
              </a:ext>
            </a:extLst>
          </p:cNvPr>
          <p:cNvPicPr>
            <a:picLocks noGrp="1" noChangeAspect="1"/>
          </p:cNvPicPr>
          <p:nvPr>
            <p:ph sz="half" idx="2"/>
          </p:nvPr>
        </p:nvPicPr>
        <p:blipFill>
          <a:blip r:embed="rId3"/>
          <a:stretch>
            <a:fillRect/>
          </a:stretch>
        </p:blipFill>
        <p:spPr>
          <a:xfrm>
            <a:off x="5257800" y="1723629"/>
            <a:ext cx="6686550" cy="4459073"/>
          </a:xfrm>
          <a:prstGeom prst="rect">
            <a:avLst/>
          </a:prstGeom>
        </p:spPr>
      </p:pic>
      <p:pic>
        <p:nvPicPr>
          <p:cNvPr id="17" name="Content Placeholder 16">
            <a:extLst>
              <a:ext uri="{FF2B5EF4-FFF2-40B4-BE49-F238E27FC236}">
                <a16:creationId xmlns:a16="http://schemas.microsoft.com/office/drawing/2014/main" id="{CC800658-7144-6EE1-0032-5ED9F13847C5}"/>
              </a:ext>
            </a:extLst>
          </p:cNvPr>
          <p:cNvPicPr>
            <a:picLocks noGrp="1" noChangeAspect="1"/>
          </p:cNvPicPr>
          <p:nvPr>
            <p:ph sz="half" idx="1"/>
          </p:nvPr>
        </p:nvPicPr>
        <p:blipFill>
          <a:blip r:embed="rId4"/>
          <a:stretch>
            <a:fillRect/>
          </a:stretch>
        </p:blipFill>
        <p:spPr>
          <a:xfrm>
            <a:off x="1485900" y="3396538"/>
            <a:ext cx="2667000" cy="2127962"/>
          </a:xfrm>
        </p:spPr>
      </p:pic>
    </p:spTree>
    <p:extLst>
      <p:ext uri="{BB962C8B-B14F-4D97-AF65-F5344CB8AC3E}">
        <p14:creationId xmlns:p14="http://schemas.microsoft.com/office/powerpoint/2010/main" val="32675086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686800" y="675298"/>
            <a:ext cx="348654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212880"/>
            <a:ext cx="119634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Which gender is most likely</a:t>
            </a:r>
          </a:p>
          <a:p>
            <a:pPr algn="ctr"/>
            <a:r>
              <a:rPr lang="en-US" sz="2800" b="1" dirty="0">
                <a:solidFill>
                  <a:schemeClr val="tx1">
                    <a:lumMod val="75000"/>
                    <a:lumOff val="25000"/>
                  </a:schemeClr>
                </a:solidFill>
              </a:rPr>
              <a:t>to be arrested in NYC?</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675298"/>
            <a:ext cx="3295650"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 name="TextBox 9">
            <a:extLst>
              <a:ext uri="{FF2B5EF4-FFF2-40B4-BE49-F238E27FC236}">
                <a16:creationId xmlns:a16="http://schemas.microsoft.com/office/drawing/2014/main" id="{79A05A08-2C4F-F615-8AF5-F8227CF168CD}"/>
              </a:ext>
            </a:extLst>
          </p:cNvPr>
          <p:cNvSpPr txBox="1"/>
          <p:nvPr/>
        </p:nvSpPr>
        <p:spPr>
          <a:xfrm>
            <a:off x="809626" y="1817020"/>
            <a:ext cx="4657725" cy="769441"/>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mj-lt"/>
              </a:rPr>
              <a:t>Arrests occurred by</a:t>
            </a:r>
            <a:r>
              <a:rPr lang="en-US" sz="2000" b="1" dirty="0">
                <a:latin typeface="+mj-lt"/>
              </a:rPr>
              <a:t> gender </a:t>
            </a:r>
            <a:r>
              <a:rPr lang="en-US" sz="2000" dirty="0">
                <a:latin typeface="+mj-lt"/>
              </a:rPr>
              <a:t>from </a:t>
            </a:r>
            <a:r>
              <a:rPr lang="en-US" sz="2400" b="1" dirty="0">
                <a:latin typeface="+mj-lt"/>
              </a:rPr>
              <a:t>January 2023 to June 2023</a:t>
            </a:r>
            <a:endParaRPr lang="en-US" sz="2000" b="1" dirty="0">
              <a:latin typeface="+mj-lt"/>
            </a:endParaRPr>
          </a:p>
        </p:txBody>
      </p:sp>
      <p:pic>
        <p:nvPicPr>
          <p:cNvPr id="6" name="Content Placeholder 5">
            <a:extLst>
              <a:ext uri="{FF2B5EF4-FFF2-40B4-BE49-F238E27FC236}">
                <a16:creationId xmlns:a16="http://schemas.microsoft.com/office/drawing/2014/main" id="{46CEF562-005B-B730-6CFA-18BBD8B608F3}"/>
              </a:ext>
            </a:extLst>
          </p:cNvPr>
          <p:cNvPicPr>
            <a:picLocks noGrp="1" noChangeAspect="1"/>
          </p:cNvPicPr>
          <p:nvPr>
            <p:ph sz="half" idx="1"/>
          </p:nvPr>
        </p:nvPicPr>
        <p:blipFill>
          <a:blip r:embed="rId3"/>
          <a:stretch>
            <a:fillRect/>
          </a:stretch>
        </p:blipFill>
        <p:spPr>
          <a:xfrm>
            <a:off x="1314450" y="3177342"/>
            <a:ext cx="3105149" cy="1642307"/>
          </a:xfrm>
        </p:spPr>
      </p:pic>
      <p:pic>
        <p:nvPicPr>
          <p:cNvPr id="13" name="Content Placeholder 12">
            <a:extLst>
              <a:ext uri="{FF2B5EF4-FFF2-40B4-BE49-F238E27FC236}">
                <a16:creationId xmlns:a16="http://schemas.microsoft.com/office/drawing/2014/main" id="{C517979F-988A-A9A9-D940-1FF7ACFC66E0}"/>
              </a:ext>
            </a:extLst>
          </p:cNvPr>
          <p:cNvPicPr>
            <a:picLocks noGrp="1" noChangeAspect="1"/>
          </p:cNvPicPr>
          <p:nvPr>
            <p:ph sz="half" idx="2"/>
          </p:nvPr>
        </p:nvPicPr>
        <p:blipFill>
          <a:blip r:embed="rId4"/>
          <a:stretch>
            <a:fillRect/>
          </a:stretch>
        </p:blipFill>
        <p:spPr>
          <a:xfrm>
            <a:off x="5526483" y="1790304"/>
            <a:ext cx="6057900" cy="4225569"/>
          </a:xfrm>
          <a:prstGeom prst="rect">
            <a:avLst/>
          </a:prstGeom>
        </p:spPr>
      </p:pic>
    </p:spTree>
    <p:extLst>
      <p:ext uri="{BB962C8B-B14F-4D97-AF65-F5344CB8AC3E}">
        <p14:creationId xmlns:p14="http://schemas.microsoft.com/office/powerpoint/2010/main" val="38563726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686800" y="675298"/>
            <a:ext cx="348654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212880"/>
            <a:ext cx="119634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Which race is most likely</a:t>
            </a:r>
          </a:p>
          <a:p>
            <a:pPr algn="ctr"/>
            <a:r>
              <a:rPr lang="en-US" sz="2800" b="1" dirty="0">
                <a:solidFill>
                  <a:schemeClr val="tx1">
                    <a:lumMod val="75000"/>
                    <a:lumOff val="25000"/>
                  </a:schemeClr>
                </a:solidFill>
              </a:rPr>
              <a:t>to be arrested in NYC?</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675298"/>
            <a:ext cx="3295650"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 name="TextBox 9">
            <a:extLst>
              <a:ext uri="{FF2B5EF4-FFF2-40B4-BE49-F238E27FC236}">
                <a16:creationId xmlns:a16="http://schemas.microsoft.com/office/drawing/2014/main" id="{79A05A08-2C4F-F615-8AF5-F8227CF168CD}"/>
              </a:ext>
            </a:extLst>
          </p:cNvPr>
          <p:cNvSpPr txBox="1"/>
          <p:nvPr/>
        </p:nvSpPr>
        <p:spPr>
          <a:xfrm>
            <a:off x="809626" y="1817020"/>
            <a:ext cx="4657725" cy="769441"/>
          </a:xfrm>
          <a:prstGeom prst="rect">
            <a:avLst/>
          </a:prstGeom>
          <a:noFill/>
        </p:spPr>
        <p:txBody>
          <a:bodyPr wrap="square" rtlCol="0">
            <a:spAutoFit/>
          </a:bodyPr>
          <a:lstStyle/>
          <a:p>
            <a:pPr marL="342900" indent="-342900">
              <a:buFont typeface="Arial" panose="020B0604020202020204" pitchFamily="34" charset="0"/>
              <a:buChar char="•"/>
            </a:pPr>
            <a:r>
              <a:rPr lang="en-US" sz="2000" dirty="0">
                <a:latin typeface="+mj-lt"/>
              </a:rPr>
              <a:t>Arrests occurred by</a:t>
            </a:r>
            <a:r>
              <a:rPr lang="en-US" sz="2000" b="1" dirty="0">
                <a:latin typeface="+mj-lt"/>
              </a:rPr>
              <a:t> race </a:t>
            </a:r>
            <a:r>
              <a:rPr lang="en-US" sz="2000" dirty="0">
                <a:latin typeface="+mj-lt"/>
              </a:rPr>
              <a:t>from </a:t>
            </a:r>
            <a:r>
              <a:rPr lang="en-US" sz="2400" b="1" dirty="0">
                <a:latin typeface="+mj-lt"/>
              </a:rPr>
              <a:t>January 2023 to June 2023</a:t>
            </a:r>
            <a:endParaRPr lang="en-US" sz="2000" b="1" dirty="0">
              <a:latin typeface="+mj-lt"/>
            </a:endParaRPr>
          </a:p>
        </p:txBody>
      </p:sp>
      <p:pic>
        <p:nvPicPr>
          <p:cNvPr id="7" name="Content Placeholder 6">
            <a:extLst>
              <a:ext uri="{FF2B5EF4-FFF2-40B4-BE49-F238E27FC236}">
                <a16:creationId xmlns:a16="http://schemas.microsoft.com/office/drawing/2014/main" id="{58539822-2A2F-F22F-E833-A48C7BFE8ABB}"/>
              </a:ext>
            </a:extLst>
          </p:cNvPr>
          <p:cNvPicPr>
            <a:picLocks noGrp="1" noChangeAspect="1"/>
          </p:cNvPicPr>
          <p:nvPr>
            <p:ph sz="half" idx="1"/>
          </p:nvPr>
        </p:nvPicPr>
        <p:blipFill>
          <a:blip r:embed="rId3"/>
          <a:stretch>
            <a:fillRect/>
          </a:stretch>
        </p:blipFill>
        <p:spPr>
          <a:xfrm>
            <a:off x="809626" y="2876550"/>
            <a:ext cx="4410074" cy="2609850"/>
          </a:xfrm>
        </p:spPr>
      </p:pic>
      <p:pic>
        <p:nvPicPr>
          <p:cNvPr id="2052" name="Picture 4">
            <a:extLst>
              <a:ext uri="{FF2B5EF4-FFF2-40B4-BE49-F238E27FC236}">
                <a16:creationId xmlns:a16="http://schemas.microsoft.com/office/drawing/2014/main" id="{3DAD66C6-4D9C-572B-C81A-E78C1CE60D63}"/>
              </a:ext>
            </a:extLst>
          </p:cNvPr>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5219700" y="1683302"/>
            <a:ext cx="6743700" cy="41650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1603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Conclusion</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6" name="Rectangle: Rounded Corners 25">
            <a:extLst>
              <a:ext uri="{FF2B5EF4-FFF2-40B4-BE49-F238E27FC236}">
                <a16:creationId xmlns:a16="http://schemas.microsoft.com/office/drawing/2014/main" id="{D1B1E083-D07C-4934-9782-F7CCA3539ACF}"/>
              </a:ext>
            </a:extLst>
          </p:cNvPr>
          <p:cNvSpPr/>
          <p:nvPr/>
        </p:nvSpPr>
        <p:spPr>
          <a:xfrm>
            <a:off x="704850" y="1347561"/>
            <a:ext cx="10576380" cy="664797"/>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INSIGHT</a:t>
            </a:r>
          </a:p>
        </p:txBody>
      </p:sp>
      <p:sp>
        <p:nvSpPr>
          <p:cNvPr id="3" name="TextBox 2">
            <a:extLst>
              <a:ext uri="{FF2B5EF4-FFF2-40B4-BE49-F238E27FC236}">
                <a16:creationId xmlns:a16="http://schemas.microsoft.com/office/drawing/2014/main" id="{31CA8152-D39F-575F-559F-D706CF8F153D}"/>
              </a:ext>
            </a:extLst>
          </p:cNvPr>
          <p:cNvSpPr txBox="1"/>
          <p:nvPr/>
        </p:nvSpPr>
        <p:spPr>
          <a:xfrm>
            <a:off x="1390650" y="2476500"/>
            <a:ext cx="9182100" cy="3693319"/>
          </a:xfrm>
          <a:prstGeom prst="rect">
            <a:avLst/>
          </a:prstGeom>
          <a:noFill/>
        </p:spPr>
        <p:txBody>
          <a:bodyPr wrap="square" rtlCol="0">
            <a:spAutoFit/>
          </a:bodyPr>
          <a:lstStyle/>
          <a:p>
            <a:pPr marL="285750" indent="-285750">
              <a:buFont typeface="Arial" panose="020B0604020202020204" pitchFamily="34" charset="0"/>
              <a:buChar char="•"/>
            </a:pPr>
            <a:r>
              <a:rPr lang="en-US" dirty="0"/>
              <a:t>By using Python as data analytics tool and his libraries such as Pandas, NumPy, Matplotlib and Seaborn, I was able to analyzed and visualized the open data of NYPD arrests data of 2023 (from January to June).</a:t>
            </a:r>
          </a:p>
          <a:p>
            <a:pPr marL="285750" indent="-285750">
              <a:buFont typeface="Arial" panose="020B0604020202020204" pitchFamily="34" charset="0"/>
              <a:buChar char="•"/>
            </a:pPr>
            <a:r>
              <a:rPr lang="en-US" dirty="0"/>
              <a:t>Through my analysis, I have found the following insight:</a:t>
            </a:r>
          </a:p>
          <a:p>
            <a:pPr marL="742950" lvl="1" indent="-285750">
              <a:buFont typeface="Arial" panose="020B0604020202020204" pitchFamily="34" charset="0"/>
              <a:buChar char="•"/>
            </a:pPr>
            <a:r>
              <a:rPr lang="en-US" dirty="0"/>
              <a:t>The most common arrest made by NYPD in 2023 so far is “Assault in 3</a:t>
            </a:r>
            <a:r>
              <a:rPr lang="en-US" baseline="30000" dirty="0"/>
              <a:t>rd</a:t>
            </a:r>
            <a:r>
              <a:rPr lang="en-US" dirty="0"/>
              <a:t> degree with over 16,000 arrests made.</a:t>
            </a:r>
          </a:p>
          <a:p>
            <a:pPr marL="742950" lvl="1" indent="-285750">
              <a:buFont typeface="Arial" panose="020B0604020202020204" pitchFamily="34" charset="0"/>
              <a:buChar char="•"/>
            </a:pPr>
            <a:r>
              <a:rPr lang="en-US" dirty="0"/>
              <a:t> The month of May 2023, was the month with the highest arrests occurred. Over 18,302 arrests made.</a:t>
            </a:r>
          </a:p>
          <a:p>
            <a:pPr marL="742950" lvl="1" indent="-285750">
              <a:buFont typeface="Arial" panose="020B0604020202020204" pitchFamily="34" charset="0"/>
              <a:buChar char="•"/>
            </a:pPr>
            <a:r>
              <a:rPr lang="en-US" dirty="0"/>
              <a:t>Brooklyn has the highest arrests made in 2023 so far, with 31104 arrest made.</a:t>
            </a:r>
          </a:p>
          <a:p>
            <a:pPr marL="742950" lvl="1" indent="-285750">
              <a:buFont typeface="Arial" panose="020B0604020202020204" pitchFamily="34" charset="0"/>
              <a:buChar char="•"/>
            </a:pPr>
            <a:r>
              <a:rPr lang="en-US" dirty="0"/>
              <a:t>The age group that most likely to be arrested is from the 25 to 44.</a:t>
            </a:r>
          </a:p>
          <a:p>
            <a:pPr marL="742950" lvl="1" indent="-285750">
              <a:buFont typeface="Arial" panose="020B0604020202020204" pitchFamily="34" charset="0"/>
              <a:buChar char="•"/>
            </a:pPr>
            <a:r>
              <a:rPr lang="en-US" dirty="0"/>
              <a:t>Males are most likely to be arrested</a:t>
            </a:r>
          </a:p>
          <a:p>
            <a:pPr marL="742950" lvl="1" indent="-285750">
              <a:buFont typeface="Arial" panose="020B0604020202020204" pitchFamily="34" charset="0"/>
              <a:buChar char="•"/>
            </a:pPr>
            <a:r>
              <a:rPr lang="en-US" dirty="0"/>
              <a:t>And lastly the Black race is more likely to be arrested with over 54,083 arrests made in 2023 so far.</a:t>
            </a:r>
          </a:p>
        </p:txBody>
      </p:sp>
    </p:spTree>
    <p:extLst>
      <p:ext uri="{BB962C8B-B14F-4D97-AF65-F5344CB8AC3E}">
        <p14:creationId xmlns:p14="http://schemas.microsoft.com/office/powerpoint/2010/main" val="727364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A588A72A-976E-478A-9DD3-765AB3ED4CD0}"/>
              </a:ext>
            </a:extLst>
          </p:cNvPr>
          <p:cNvSpPr>
            <a:spLocks noGrp="1"/>
          </p:cNvSpPr>
          <p:nvPr>
            <p:ph type="title" idx="4294967295"/>
          </p:nvPr>
        </p:nvSpPr>
        <p:spPr>
          <a:xfrm>
            <a:off x="0" y="365125"/>
            <a:ext cx="10515600" cy="1325563"/>
          </a:xfrm>
        </p:spPr>
        <p:txBody>
          <a:bodyPr/>
          <a:lstStyle/>
          <a:p>
            <a:r>
              <a:rPr lang="en-US" dirty="0"/>
              <a:t>Project analysis slide 8</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6647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Recommendation</a:t>
            </a:r>
            <a:br>
              <a:rPr lang="en-US" sz="2800" dirty="0">
                <a:solidFill>
                  <a:schemeClr val="tx1">
                    <a:lumMod val="75000"/>
                    <a:lumOff val="25000"/>
                  </a:schemeClr>
                </a:solidFill>
              </a:rPr>
            </a:br>
            <a:r>
              <a:rPr lang="en-US" sz="2000" dirty="0">
                <a:solidFill>
                  <a:schemeClr val="tx1">
                    <a:lumMod val="75000"/>
                    <a:lumOff val="25000"/>
                  </a:schemeClr>
                </a:solidFill>
              </a:rPr>
              <a:t> </a:t>
            </a: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6" name="Rectangle: Rounded Corners 25">
            <a:extLst>
              <a:ext uri="{FF2B5EF4-FFF2-40B4-BE49-F238E27FC236}">
                <a16:creationId xmlns:a16="http://schemas.microsoft.com/office/drawing/2014/main" id="{D1B1E083-D07C-4934-9782-F7CCA3539ACF}"/>
              </a:ext>
            </a:extLst>
          </p:cNvPr>
          <p:cNvSpPr/>
          <p:nvPr/>
        </p:nvSpPr>
        <p:spPr>
          <a:xfrm>
            <a:off x="704850" y="1347561"/>
            <a:ext cx="10576380" cy="4710339"/>
          </a:xfrm>
          <a:prstGeom prst="round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latin typeface="+mj-lt"/>
              </a:rPr>
              <a:t>I recommend NYPD to think about implementing strategies that allows them to identify what are the main causes for these high arrests. </a:t>
            </a:r>
          </a:p>
          <a:p>
            <a:pPr algn="ctr"/>
            <a:r>
              <a:rPr lang="en-US" sz="2400" b="1" dirty="0">
                <a:latin typeface="+mj-lt"/>
              </a:rPr>
              <a:t>Being involve with communities, participating in local community board meetings will help understand their needs and priorities.</a:t>
            </a:r>
          </a:p>
          <a:p>
            <a:pPr algn="ctr"/>
            <a:r>
              <a:rPr lang="en-US" sz="2400" b="1" dirty="0">
                <a:latin typeface="+mj-lt"/>
              </a:rPr>
              <a:t>It is very crucial for NYPD to keep an eye into their Data analysis, to spot on any changes that may occur time to time and to better help them strategically to lower crimes in NYC.</a:t>
            </a:r>
          </a:p>
        </p:txBody>
      </p:sp>
    </p:spTree>
    <p:extLst>
      <p:ext uri="{BB962C8B-B14F-4D97-AF65-F5344CB8AC3E}">
        <p14:creationId xmlns:p14="http://schemas.microsoft.com/office/powerpoint/2010/main" val="15030246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pattFill prst="zigZag">
          <a:fgClr>
            <a:schemeClr val="accent3">
              <a:lumMod val="75000"/>
            </a:schemeClr>
          </a:fgClr>
          <a:bgClr>
            <a:schemeClr val="accent3">
              <a:lumMod val="50000"/>
            </a:schemeClr>
          </a:bgClr>
        </a:patt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2A21665-C64F-4BDA-B2DE-442D70605718}"/>
              </a:ext>
              <a:ext uri="{C183D7F6-B498-43B3-948B-1728B52AA6E4}">
                <adec:decorative xmlns:adec="http://schemas.microsoft.com/office/drawing/2017/decorative" val="1"/>
              </a:ext>
            </a:extLst>
          </p:cNvPr>
          <p:cNvGrpSpPr/>
          <p:nvPr/>
        </p:nvGrpSpPr>
        <p:grpSpPr>
          <a:xfrm>
            <a:off x="4325258" y="1544068"/>
            <a:ext cx="3541486" cy="3769865"/>
            <a:chOff x="4325258" y="1229517"/>
            <a:chExt cx="3541486" cy="3769865"/>
          </a:xfrm>
        </p:grpSpPr>
        <p:sp>
          <p:nvSpPr>
            <p:cNvPr id="12" name="Diamond 11">
              <a:extLst>
                <a:ext uri="{FF2B5EF4-FFF2-40B4-BE49-F238E27FC236}">
                  <a16:creationId xmlns:a16="http://schemas.microsoft.com/office/drawing/2014/main" id="{7DC8B409-5FAC-4539-B25A-26BE925A48AF}"/>
                </a:ext>
              </a:extLst>
            </p:cNvPr>
            <p:cNvSpPr/>
            <p:nvPr/>
          </p:nvSpPr>
          <p:spPr>
            <a:xfrm>
              <a:off x="4792319" y="2392018"/>
              <a:ext cx="2607364" cy="2607364"/>
            </a:xfrm>
            <a:prstGeom prst="diamond">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Diamond 12">
              <a:extLst>
                <a:ext uri="{FF2B5EF4-FFF2-40B4-BE49-F238E27FC236}">
                  <a16:creationId xmlns:a16="http://schemas.microsoft.com/office/drawing/2014/main" id="{91498E2F-539C-46D3-AF7C-BB1DAE76B114}"/>
                </a:ext>
              </a:extLst>
            </p:cNvPr>
            <p:cNvSpPr/>
            <p:nvPr/>
          </p:nvSpPr>
          <p:spPr>
            <a:xfrm>
              <a:off x="4325258" y="1229517"/>
              <a:ext cx="3541486" cy="3541486"/>
            </a:xfrm>
            <a:prstGeom prst="diamond">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Title 1">
            <a:extLst>
              <a:ext uri="{FF2B5EF4-FFF2-40B4-BE49-F238E27FC236}">
                <a16:creationId xmlns:a16="http://schemas.microsoft.com/office/drawing/2014/main" id="{FA061601-468D-486D-B8EE-42BD1BE3ADCC}"/>
              </a:ext>
            </a:extLst>
          </p:cNvPr>
          <p:cNvSpPr>
            <a:spLocks noGrp="1"/>
          </p:cNvSpPr>
          <p:nvPr>
            <p:ph type="ctrTitle"/>
          </p:nvPr>
        </p:nvSpPr>
        <p:spPr>
          <a:xfrm>
            <a:off x="1524000" y="2930403"/>
            <a:ext cx="9144000" cy="997196"/>
          </a:xfrm>
        </p:spPr>
        <p:txBody>
          <a:bodyPr lIns="0" tIns="0" rIns="0" bIns="0" anchor="ctr">
            <a:spAutoFit/>
          </a:bodyPr>
          <a:lstStyle/>
          <a:p>
            <a:r>
              <a:rPr lang="en-US" sz="7200" b="1" dirty="0">
                <a:solidFill>
                  <a:schemeClr val="bg1"/>
                </a:solidFill>
              </a:rPr>
              <a:t>Thank You</a:t>
            </a:r>
            <a:endParaRPr lang="en-US" sz="7200" dirty="0">
              <a:solidFill>
                <a:schemeClr val="accent4"/>
              </a:solidFill>
            </a:endParaRPr>
          </a:p>
        </p:txBody>
      </p:sp>
      <p:sp>
        <p:nvSpPr>
          <p:cNvPr id="2" name="TextBox 1">
            <a:extLst>
              <a:ext uri="{FF2B5EF4-FFF2-40B4-BE49-F238E27FC236}">
                <a16:creationId xmlns:a16="http://schemas.microsoft.com/office/drawing/2014/main" id="{2316BD42-CA04-BDFD-D1FE-F51DD9D059D3}"/>
              </a:ext>
            </a:extLst>
          </p:cNvPr>
          <p:cNvSpPr txBox="1"/>
          <p:nvPr/>
        </p:nvSpPr>
        <p:spPr>
          <a:xfrm>
            <a:off x="4325258" y="5786390"/>
            <a:ext cx="3541486" cy="769441"/>
          </a:xfrm>
          <a:prstGeom prst="rect">
            <a:avLst/>
          </a:prstGeom>
          <a:noFill/>
        </p:spPr>
        <p:txBody>
          <a:bodyPr wrap="square" rtlCol="0">
            <a:spAutoFit/>
          </a:bodyPr>
          <a:lstStyle/>
          <a:p>
            <a:pPr algn="ctr"/>
            <a:r>
              <a:rPr lang="en-US" sz="2000" dirty="0">
                <a:solidFill>
                  <a:schemeClr val="accent4"/>
                </a:solidFill>
                <a:latin typeface="+mj-lt"/>
              </a:rPr>
              <a:t>Presented by: </a:t>
            </a:r>
          </a:p>
          <a:p>
            <a:pPr algn="ctr"/>
            <a:r>
              <a:rPr lang="en-US" sz="2400" b="1" dirty="0">
                <a:solidFill>
                  <a:schemeClr val="accent4"/>
                </a:solidFill>
                <a:latin typeface="+mj-lt"/>
              </a:rPr>
              <a:t>Mouhamed Marega</a:t>
            </a:r>
          </a:p>
        </p:txBody>
      </p:sp>
    </p:spTree>
    <p:extLst>
      <p:ext uri="{BB962C8B-B14F-4D97-AF65-F5344CB8AC3E}">
        <p14:creationId xmlns:p14="http://schemas.microsoft.com/office/powerpoint/2010/main" val="19230381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a:extLst>
              <a:ext uri="{FF2B5EF4-FFF2-40B4-BE49-F238E27FC236}">
                <a16:creationId xmlns:a16="http://schemas.microsoft.com/office/drawing/2014/main" id="{364CFD90-D0E1-4BC3-9D8B-7503E2632C39}"/>
              </a:ext>
              <a:ext uri="{C183D7F6-B498-43B3-948B-1728B52AA6E4}">
                <adec:decorative xmlns:adec="http://schemas.microsoft.com/office/drawing/2017/decorative" val="1"/>
              </a:ext>
            </a:extLst>
          </p:cNvPr>
          <p:cNvSpPr/>
          <p:nvPr/>
        </p:nvSpPr>
        <p:spPr>
          <a:xfrm>
            <a:off x="4111626" y="1720850"/>
            <a:ext cx="3968750" cy="3968750"/>
          </a:xfrm>
          <a:prstGeom prst="ellipse">
            <a:avLst/>
          </a:prstGeom>
          <a:no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3" hidden="1">
            <a:extLst>
              <a:ext uri="{FF2B5EF4-FFF2-40B4-BE49-F238E27FC236}">
                <a16:creationId xmlns:a16="http://schemas.microsoft.com/office/drawing/2014/main" id="{B5981CF1-BC08-49F8-B0F9-AAF98EC67450}"/>
              </a:ext>
            </a:extLst>
          </p:cNvPr>
          <p:cNvSpPr>
            <a:spLocks noGrp="1"/>
          </p:cNvSpPr>
          <p:nvPr>
            <p:ph type="title" idx="4294967295"/>
          </p:nvPr>
        </p:nvSpPr>
        <p:spPr>
          <a:xfrm>
            <a:off x="0" y="365125"/>
            <a:ext cx="10515600" cy="1325563"/>
          </a:xfrm>
        </p:spPr>
        <p:txBody>
          <a:bodyPr/>
          <a:lstStyle/>
          <a:p>
            <a:r>
              <a:rPr lang="en-US" dirty="0"/>
              <a:t>Project analysis slide 2</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Agenda</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E3ECCC05-FF78-40FA-84FF-172821D8B58A}"/>
              </a:ext>
              <a:ext uri="{C183D7F6-B498-43B3-948B-1728B52AA6E4}">
                <adec:decorative xmlns:adec="http://schemas.microsoft.com/office/drawing/2017/decorative" val="1"/>
              </a:ext>
            </a:extLst>
          </p:cNvPr>
          <p:cNvSpPr/>
          <p:nvPr/>
        </p:nvSpPr>
        <p:spPr>
          <a:xfrm>
            <a:off x="5044132" y="2857500"/>
            <a:ext cx="2085489" cy="169545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mj-lt"/>
              </a:rPr>
              <a:t>NYPD Arrest Data</a:t>
            </a:r>
          </a:p>
        </p:txBody>
      </p:sp>
      <p:sp>
        <p:nvSpPr>
          <p:cNvPr id="16" name="Rectangle: Rounded Corners 15">
            <a:extLst>
              <a:ext uri="{FF2B5EF4-FFF2-40B4-BE49-F238E27FC236}">
                <a16:creationId xmlns:a16="http://schemas.microsoft.com/office/drawing/2014/main" id="{D6178536-4D8A-4FF2-BBDC-4B3E7E0FCF26}"/>
              </a:ext>
              <a:ext uri="{C183D7F6-B498-43B3-948B-1728B52AA6E4}">
                <adec:decorative xmlns:adec="http://schemas.microsoft.com/office/drawing/2017/decorative" val="1"/>
              </a:ext>
            </a:extLst>
          </p:cNvPr>
          <p:cNvSpPr/>
          <p:nvPr/>
        </p:nvSpPr>
        <p:spPr>
          <a:xfrm>
            <a:off x="6943725" y="1613877"/>
            <a:ext cx="4074530"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Let’s answer some question</a:t>
            </a:r>
          </a:p>
        </p:txBody>
      </p:sp>
      <p:sp>
        <p:nvSpPr>
          <p:cNvPr id="15" name="Oval 14">
            <a:extLst>
              <a:ext uri="{FF2B5EF4-FFF2-40B4-BE49-F238E27FC236}">
                <a16:creationId xmlns:a16="http://schemas.microsoft.com/office/drawing/2014/main" id="{416F1356-9015-4B5C-9C64-3C1D963E5F59}"/>
              </a:ext>
              <a:ext uri="{C183D7F6-B498-43B3-948B-1728B52AA6E4}">
                <adec:decorative xmlns:adec="http://schemas.microsoft.com/office/drawing/2017/decorative" val="1"/>
              </a:ext>
            </a:extLst>
          </p:cNvPr>
          <p:cNvSpPr/>
          <p:nvPr/>
        </p:nvSpPr>
        <p:spPr>
          <a:xfrm>
            <a:off x="6832600" y="151447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Rounded Corners 18">
            <a:extLst>
              <a:ext uri="{FF2B5EF4-FFF2-40B4-BE49-F238E27FC236}">
                <a16:creationId xmlns:a16="http://schemas.microsoft.com/office/drawing/2014/main" id="{EB7F2E37-0ACF-4E8A-9C1D-EC5B65BA2906}"/>
              </a:ext>
              <a:ext uri="{C183D7F6-B498-43B3-948B-1728B52AA6E4}">
                <adec:decorative xmlns:adec="http://schemas.microsoft.com/office/drawing/2017/decorative" val="1"/>
              </a:ext>
            </a:extLst>
          </p:cNvPr>
          <p:cNvSpPr/>
          <p:nvPr/>
        </p:nvSpPr>
        <p:spPr>
          <a:xfrm>
            <a:off x="7693025" y="3334727"/>
            <a:ext cx="36607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Conclusion</a:t>
            </a:r>
          </a:p>
        </p:txBody>
      </p:sp>
      <p:sp>
        <p:nvSpPr>
          <p:cNvPr id="20" name="Oval 19">
            <a:extLst>
              <a:ext uri="{FF2B5EF4-FFF2-40B4-BE49-F238E27FC236}">
                <a16:creationId xmlns:a16="http://schemas.microsoft.com/office/drawing/2014/main" id="{88F812F5-70AF-4FBD-80D9-D59B3C456D5E}"/>
              </a:ext>
              <a:ext uri="{C183D7F6-B498-43B3-948B-1728B52AA6E4}">
                <adec:decorative xmlns:adec="http://schemas.microsoft.com/office/drawing/2017/decorative" val="1"/>
              </a:ext>
            </a:extLst>
          </p:cNvPr>
          <p:cNvSpPr/>
          <p:nvPr/>
        </p:nvSpPr>
        <p:spPr>
          <a:xfrm>
            <a:off x="7490264" y="323532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Rounded Corners 20">
            <a:extLst>
              <a:ext uri="{FF2B5EF4-FFF2-40B4-BE49-F238E27FC236}">
                <a16:creationId xmlns:a16="http://schemas.microsoft.com/office/drawing/2014/main" id="{952C5002-7E64-4069-ACA0-6876E54A9B46}"/>
              </a:ext>
              <a:ext uri="{C183D7F6-B498-43B3-948B-1728B52AA6E4}">
                <adec:decorative xmlns:adec="http://schemas.microsoft.com/office/drawing/2017/decorative" val="1"/>
              </a:ext>
            </a:extLst>
          </p:cNvPr>
          <p:cNvSpPr/>
          <p:nvPr/>
        </p:nvSpPr>
        <p:spPr>
          <a:xfrm>
            <a:off x="6943725" y="5154978"/>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Recommendation</a:t>
            </a:r>
          </a:p>
        </p:txBody>
      </p:sp>
      <p:sp>
        <p:nvSpPr>
          <p:cNvPr id="22" name="Oval 21">
            <a:extLst>
              <a:ext uri="{FF2B5EF4-FFF2-40B4-BE49-F238E27FC236}">
                <a16:creationId xmlns:a16="http://schemas.microsoft.com/office/drawing/2014/main" id="{A49C5F3A-6F0D-4A0F-AE6E-92F342C22ACD}"/>
              </a:ext>
              <a:ext uri="{C183D7F6-B498-43B3-948B-1728B52AA6E4}">
                <adec:decorative xmlns:adec="http://schemas.microsoft.com/office/drawing/2017/decorative" val="1"/>
              </a:ext>
            </a:extLst>
          </p:cNvPr>
          <p:cNvSpPr/>
          <p:nvPr/>
        </p:nvSpPr>
        <p:spPr>
          <a:xfrm>
            <a:off x="6832600" y="5055576"/>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Rounded Corners 24">
            <a:extLst>
              <a:ext uri="{FF2B5EF4-FFF2-40B4-BE49-F238E27FC236}">
                <a16:creationId xmlns:a16="http://schemas.microsoft.com/office/drawing/2014/main" id="{94A75A79-A67A-4A23-8588-7FC5EB9A5183}"/>
              </a:ext>
              <a:ext uri="{C183D7F6-B498-43B3-948B-1728B52AA6E4}">
                <adec:decorative xmlns:adec="http://schemas.microsoft.com/office/drawing/2017/decorative" val="1"/>
              </a:ext>
            </a:extLst>
          </p:cNvPr>
          <p:cNvSpPr/>
          <p:nvPr/>
        </p:nvSpPr>
        <p:spPr>
          <a:xfrm>
            <a:off x="1173745" y="1584203"/>
            <a:ext cx="3448968"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Tools used for the analysis </a:t>
            </a:r>
            <a:r>
              <a:rPr lang="en-US" sz="1600" b="1" dirty="0">
                <a:solidFill>
                  <a:schemeClr val="bg1"/>
                </a:solidFill>
              </a:rPr>
              <a:t> </a:t>
            </a:r>
          </a:p>
        </p:txBody>
      </p:sp>
      <p:sp>
        <p:nvSpPr>
          <p:cNvPr id="26" name="Oval 25">
            <a:extLst>
              <a:ext uri="{FF2B5EF4-FFF2-40B4-BE49-F238E27FC236}">
                <a16:creationId xmlns:a16="http://schemas.microsoft.com/office/drawing/2014/main" id="{BBC62739-FA35-49F8-8929-743B31F55A69}"/>
              </a:ext>
              <a:ext uri="{C183D7F6-B498-43B3-948B-1728B52AA6E4}">
                <adec:decorative xmlns:adec="http://schemas.microsoft.com/office/drawing/2017/decorative" val="1"/>
              </a:ext>
            </a:extLst>
          </p:cNvPr>
          <p:cNvSpPr/>
          <p:nvPr/>
        </p:nvSpPr>
        <p:spPr>
          <a:xfrm>
            <a:off x="4419600" y="1514475"/>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Rounded Corners 26">
            <a:extLst>
              <a:ext uri="{FF2B5EF4-FFF2-40B4-BE49-F238E27FC236}">
                <a16:creationId xmlns:a16="http://schemas.microsoft.com/office/drawing/2014/main" id="{71BB375D-5EE6-4428-9817-2C7DB6B94332}"/>
              </a:ext>
              <a:ext uri="{C183D7F6-B498-43B3-948B-1728B52AA6E4}">
                <adec:decorative xmlns:adec="http://schemas.microsoft.com/office/drawing/2017/decorative" val="1"/>
              </a:ext>
            </a:extLst>
          </p:cNvPr>
          <p:cNvSpPr/>
          <p:nvPr/>
        </p:nvSpPr>
        <p:spPr>
          <a:xfrm>
            <a:off x="838200" y="3334727"/>
            <a:ext cx="3660775" cy="740997"/>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Introduction</a:t>
            </a:r>
          </a:p>
        </p:txBody>
      </p:sp>
      <p:sp>
        <p:nvSpPr>
          <p:cNvPr id="28" name="Oval 27">
            <a:extLst>
              <a:ext uri="{FF2B5EF4-FFF2-40B4-BE49-F238E27FC236}">
                <a16:creationId xmlns:a16="http://schemas.microsoft.com/office/drawing/2014/main" id="{B3A511B7-C7F3-4107-9962-1E10D2E087DD}"/>
              </a:ext>
              <a:ext uri="{C183D7F6-B498-43B3-948B-1728B52AA6E4}">
                <adec:decorative xmlns:adec="http://schemas.microsoft.com/office/drawing/2017/decorative" val="1"/>
              </a:ext>
            </a:extLst>
          </p:cNvPr>
          <p:cNvSpPr/>
          <p:nvPr/>
        </p:nvSpPr>
        <p:spPr>
          <a:xfrm>
            <a:off x="3670300" y="3235325"/>
            <a:ext cx="939800" cy="939800"/>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Rounded Corners 28">
            <a:extLst>
              <a:ext uri="{FF2B5EF4-FFF2-40B4-BE49-F238E27FC236}">
                <a16:creationId xmlns:a16="http://schemas.microsoft.com/office/drawing/2014/main" id="{D4D7D4B6-62C2-45AB-89A5-3A41DA021FD2}"/>
              </a:ext>
              <a:ext uri="{C183D7F6-B498-43B3-948B-1728B52AA6E4}">
                <adec:decorative xmlns:adec="http://schemas.microsoft.com/office/drawing/2017/decorative" val="1"/>
              </a:ext>
            </a:extLst>
          </p:cNvPr>
          <p:cNvSpPr/>
          <p:nvPr/>
        </p:nvSpPr>
        <p:spPr>
          <a:xfrm>
            <a:off x="838200" y="5154978"/>
            <a:ext cx="4410075" cy="740997"/>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Explore the data</a:t>
            </a:r>
          </a:p>
        </p:txBody>
      </p:sp>
      <p:sp>
        <p:nvSpPr>
          <p:cNvPr id="30" name="Oval 29">
            <a:extLst>
              <a:ext uri="{FF2B5EF4-FFF2-40B4-BE49-F238E27FC236}">
                <a16:creationId xmlns:a16="http://schemas.microsoft.com/office/drawing/2014/main" id="{83902602-D4BC-4D44-AC14-BB55A86C5D06}"/>
              </a:ext>
              <a:ext uri="{C183D7F6-B498-43B3-948B-1728B52AA6E4}">
                <adec:decorative xmlns:adec="http://schemas.microsoft.com/office/drawing/2017/decorative" val="1"/>
              </a:ext>
            </a:extLst>
          </p:cNvPr>
          <p:cNvSpPr/>
          <p:nvPr/>
        </p:nvSpPr>
        <p:spPr>
          <a:xfrm>
            <a:off x="4419600" y="5055576"/>
            <a:ext cx="939800" cy="939800"/>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1" name="Group 30" descr="Icons of bar chart and line graph.">
            <a:extLst>
              <a:ext uri="{FF2B5EF4-FFF2-40B4-BE49-F238E27FC236}">
                <a16:creationId xmlns:a16="http://schemas.microsoft.com/office/drawing/2014/main" id="{044C3643-8A0E-47C1-BEB8-C73203B5E58D}"/>
              </a:ext>
            </a:extLst>
          </p:cNvPr>
          <p:cNvGrpSpPr/>
          <p:nvPr/>
        </p:nvGrpSpPr>
        <p:grpSpPr>
          <a:xfrm>
            <a:off x="4715661" y="1810536"/>
            <a:ext cx="347679" cy="347679"/>
            <a:chOff x="4319588" y="2492375"/>
            <a:chExt cx="287338" cy="287338"/>
          </a:xfrm>
          <a:solidFill>
            <a:schemeClr val="bg1"/>
          </a:solidFill>
        </p:grpSpPr>
        <p:sp>
          <p:nvSpPr>
            <p:cNvPr id="32" name="Freeform 372">
              <a:extLst>
                <a:ext uri="{FF2B5EF4-FFF2-40B4-BE49-F238E27FC236}">
                  <a16:creationId xmlns:a16="http://schemas.microsoft.com/office/drawing/2014/main" id="{56E8F5A5-5318-470B-8F42-337C264086AA}"/>
                </a:ext>
              </a:extLst>
            </p:cNvPr>
            <p:cNvSpPr>
              <a:spLocks/>
            </p:cNvSpPr>
            <p:nvPr/>
          </p:nvSpPr>
          <p:spPr bwMode="auto">
            <a:xfrm>
              <a:off x="4319588" y="2587625"/>
              <a:ext cx="287338" cy="192088"/>
            </a:xfrm>
            <a:custGeom>
              <a:avLst/>
              <a:gdLst>
                <a:gd name="T0" fmla="*/ 843 w 904"/>
                <a:gd name="T1" fmla="*/ 572 h 602"/>
                <a:gd name="T2" fmla="*/ 843 w 904"/>
                <a:gd name="T3" fmla="*/ 12 h 602"/>
                <a:gd name="T4" fmla="*/ 841 w 904"/>
                <a:gd name="T5" fmla="*/ 7 h 602"/>
                <a:gd name="T6" fmla="*/ 836 w 904"/>
                <a:gd name="T7" fmla="*/ 3 h 602"/>
                <a:gd name="T8" fmla="*/ 831 w 904"/>
                <a:gd name="T9" fmla="*/ 1 h 602"/>
                <a:gd name="T10" fmla="*/ 708 w 904"/>
                <a:gd name="T11" fmla="*/ 0 h 602"/>
                <a:gd name="T12" fmla="*/ 702 w 904"/>
                <a:gd name="T13" fmla="*/ 2 h 602"/>
                <a:gd name="T14" fmla="*/ 697 w 904"/>
                <a:gd name="T15" fmla="*/ 5 h 602"/>
                <a:gd name="T16" fmla="*/ 694 w 904"/>
                <a:gd name="T17" fmla="*/ 9 h 602"/>
                <a:gd name="T18" fmla="*/ 693 w 904"/>
                <a:gd name="T19" fmla="*/ 16 h 602"/>
                <a:gd name="T20" fmla="*/ 632 w 904"/>
                <a:gd name="T21" fmla="*/ 572 h 602"/>
                <a:gd name="T22" fmla="*/ 632 w 904"/>
                <a:gd name="T23" fmla="*/ 283 h 602"/>
                <a:gd name="T24" fmla="*/ 630 w 904"/>
                <a:gd name="T25" fmla="*/ 277 h 602"/>
                <a:gd name="T26" fmla="*/ 626 w 904"/>
                <a:gd name="T27" fmla="*/ 274 h 602"/>
                <a:gd name="T28" fmla="*/ 621 w 904"/>
                <a:gd name="T29" fmla="*/ 271 h 602"/>
                <a:gd name="T30" fmla="*/ 497 w 904"/>
                <a:gd name="T31" fmla="*/ 271 h 602"/>
                <a:gd name="T32" fmla="*/ 491 w 904"/>
                <a:gd name="T33" fmla="*/ 272 h 602"/>
                <a:gd name="T34" fmla="*/ 487 w 904"/>
                <a:gd name="T35" fmla="*/ 275 h 602"/>
                <a:gd name="T36" fmla="*/ 483 w 904"/>
                <a:gd name="T37" fmla="*/ 281 h 602"/>
                <a:gd name="T38" fmla="*/ 482 w 904"/>
                <a:gd name="T39" fmla="*/ 286 h 602"/>
                <a:gd name="T40" fmla="*/ 421 w 904"/>
                <a:gd name="T41" fmla="*/ 572 h 602"/>
                <a:gd name="T42" fmla="*/ 421 w 904"/>
                <a:gd name="T43" fmla="*/ 193 h 602"/>
                <a:gd name="T44" fmla="*/ 419 w 904"/>
                <a:gd name="T45" fmla="*/ 187 h 602"/>
                <a:gd name="T46" fmla="*/ 415 w 904"/>
                <a:gd name="T47" fmla="*/ 183 h 602"/>
                <a:gd name="T48" fmla="*/ 409 w 904"/>
                <a:gd name="T49" fmla="*/ 181 h 602"/>
                <a:gd name="T50" fmla="*/ 286 w 904"/>
                <a:gd name="T51" fmla="*/ 181 h 602"/>
                <a:gd name="T52" fmla="*/ 281 w 904"/>
                <a:gd name="T53" fmla="*/ 182 h 602"/>
                <a:gd name="T54" fmla="*/ 275 w 904"/>
                <a:gd name="T55" fmla="*/ 185 h 602"/>
                <a:gd name="T56" fmla="*/ 272 w 904"/>
                <a:gd name="T57" fmla="*/ 190 h 602"/>
                <a:gd name="T58" fmla="*/ 271 w 904"/>
                <a:gd name="T59" fmla="*/ 196 h 602"/>
                <a:gd name="T60" fmla="*/ 211 w 904"/>
                <a:gd name="T61" fmla="*/ 572 h 602"/>
                <a:gd name="T62" fmla="*/ 211 w 904"/>
                <a:gd name="T63" fmla="*/ 404 h 602"/>
                <a:gd name="T64" fmla="*/ 209 w 904"/>
                <a:gd name="T65" fmla="*/ 399 h 602"/>
                <a:gd name="T66" fmla="*/ 205 w 904"/>
                <a:gd name="T67" fmla="*/ 394 h 602"/>
                <a:gd name="T68" fmla="*/ 199 w 904"/>
                <a:gd name="T69" fmla="*/ 392 h 602"/>
                <a:gd name="T70" fmla="*/ 76 w 904"/>
                <a:gd name="T71" fmla="*/ 391 h 602"/>
                <a:gd name="T72" fmla="*/ 69 w 904"/>
                <a:gd name="T73" fmla="*/ 392 h 602"/>
                <a:gd name="T74" fmla="*/ 65 w 904"/>
                <a:gd name="T75" fmla="*/ 396 h 602"/>
                <a:gd name="T76" fmla="*/ 62 w 904"/>
                <a:gd name="T77" fmla="*/ 401 h 602"/>
                <a:gd name="T78" fmla="*/ 61 w 904"/>
                <a:gd name="T79" fmla="*/ 406 h 602"/>
                <a:gd name="T80" fmla="*/ 15 w 904"/>
                <a:gd name="T81" fmla="*/ 572 h 602"/>
                <a:gd name="T82" fmla="*/ 9 w 904"/>
                <a:gd name="T83" fmla="*/ 573 h 602"/>
                <a:gd name="T84" fmla="*/ 5 w 904"/>
                <a:gd name="T85" fmla="*/ 577 h 602"/>
                <a:gd name="T86" fmla="*/ 2 w 904"/>
                <a:gd name="T87" fmla="*/ 581 h 602"/>
                <a:gd name="T88" fmla="*/ 0 w 904"/>
                <a:gd name="T89" fmla="*/ 587 h 602"/>
                <a:gd name="T90" fmla="*/ 2 w 904"/>
                <a:gd name="T91" fmla="*/ 593 h 602"/>
                <a:gd name="T92" fmla="*/ 5 w 904"/>
                <a:gd name="T93" fmla="*/ 598 h 602"/>
                <a:gd name="T94" fmla="*/ 9 w 904"/>
                <a:gd name="T95" fmla="*/ 601 h 602"/>
                <a:gd name="T96" fmla="*/ 15 w 904"/>
                <a:gd name="T97" fmla="*/ 602 h 602"/>
                <a:gd name="T98" fmla="*/ 196 w 904"/>
                <a:gd name="T99" fmla="*/ 602 h 602"/>
                <a:gd name="T100" fmla="*/ 406 w 904"/>
                <a:gd name="T101" fmla="*/ 602 h 602"/>
                <a:gd name="T102" fmla="*/ 617 w 904"/>
                <a:gd name="T103" fmla="*/ 602 h 602"/>
                <a:gd name="T104" fmla="*/ 828 w 904"/>
                <a:gd name="T105" fmla="*/ 602 h 602"/>
                <a:gd name="T106" fmla="*/ 891 w 904"/>
                <a:gd name="T107" fmla="*/ 602 h 602"/>
                <a:gd name="T108" fmla="*/ 896 w 904"/>
                <a:gd name="T109" fmla="*/ 600 h 602"/>
                <a:gd name="T110" fmla="*/ 901 w 904"/>
                <a:gd name="T111" fmla="*/ 596 h 602"/>
                <a:gd name="T112" fmla="*/ 903 w 904"/>
                <a:gd name="T113" fmla="*/ 591 h 602"/>
                <a:gd name="T114" fmla="*/ 903 w 904"/>
                <a:gd name="T115" fmla="*/ 584 h 602"/>
                <a:gd name="T116" fmla="*/ 901 w 904"/>
                <a:gd name="T117" fmla="*/ 579 h 602"/>
                <a:gd name="T118" fmla="*/ 896 w 904"/>
                <a:gd name="T119" fmla="*/ 575 h 602"/>
                <a:gd name="T120" fmla="*/ 891 w 904"/>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4" h="602">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3" name="Freeform 373">
              <a:extLst>
                <a:ext uri="{FF2B5EF4-FFF2-40B4-BE49-F238E27FC236}">
                  <a16:creationId xmlns:a16="http://schemas.microsoft.com/office/drawing/2014/main" id="{6AA1356D-8F1B-4281-BEC5-5B4EBF7467B1}"/>
                </a:ext>
              </a:extLst>
            </p:cNvPr>
            <p:cNvSpPr>
              <a:spLocks/>
            </p:cNvSpPr>
            <p:nvPr/>
          </p:nvSpPr>
          <p:spPr bwMode="auto">
            <a:xfrm>
              <a:off x="4338638" y="2492375"/>
              <a:ext cx="252413" cy="157163"/>
            </a:xfrm>
            <a:custGeom>
              <a:avLst/>
              <a:gdLst>
                <a:gd name="T0" fmla="*/ 77 w 797"/>
                <a:gd name="T1" fmla="*/ 494 h 497"/>
                <a:gd name="T2" fmla="*/ 97 w 797"/>
                <a:gd name="T3" fmla="*/ 483 h 497"/>
                <a:gd name="T4" fmla="*/ 112 w 797"/>
                <a:gd name="T5" fmla="*/ 466 h 497"/>
                <a:gd name="T6" fmla="*/ 120 w 797"/>
                <a:gd name="T7" fmla="*/ 443 h 497"/>
                <a:gd name="T8" fmla="*/ 116 w 797"/>
                <a:gd name="T9" fmla="*/ 416 h 497"/>
                <a:gd name="T10" fmla="*/ 267 w 797"/>
                <a:gd name="T11" fmla="*/ 298 h 497"/>
                <a:gd name="T12" fmla="*/ 300 w 797"/>
                <a:gd name="T13" fmla="*/ 299 h 497"/>
                <a:gd name="T14" fmla="*/ 325 w 797"/>
                <a:gd name="T15" fmla="*/ 287 h 497"/>
                <a:gd name="T16" fmla="*/ 451 w 797"/>
                <a:gd name="T17" fmla="*/ 327 h 497"/>
                <a:gd name="T18" fmla="*/ 454 w 797"/>
                <a:gd name="T19" fmla="*/ 349 h 497"/>
                <a:gd name="T20" fmla="*/ 464 w 797"/>
                <a:gd name="T21" fmla="*/ 369 h 497"/>
                <a:gd name="T22" fmla="*/ 482 w 797"/>
                <a:gd name="T23" fmla="*/ 384 h 497"/>
                <a:gd name="T24" fmla="*/ 505 w 797"/>
                <a:gd name="T25" fmla="*/ 391 h 497"/>
                <a:gd name="T26" fmla="*/ 529 w 797"/>
                <a:gd name="T27" fmla="*/ 389 h 497"/>
                <a:gd name="T28" fmla="*/ 550 w 797"/>
                <a:gd name="T29" fmla="*/ 378 h 497"/>
                <a:gd name="T30" fmla="*/ 564 w 797"/>
                <a:gd name="T31" fmla="*/ 360 h 497"/>
                <a:gd name="T32" fmla="*/ 571 w 797"/>
                <a:gd name="T33" fmla="*/ 337 h 497"/>
                <a:gd name="T34" fmla="*/ 565 w 797"/>
                <a:gd name="T35" fmla="*/ 304 h 497"/>
                <a:gd name="T36" fmla="*/ 724 w 797"/>
                <a:gd name="T37" fmla="*/ 119 h 497"/>
                <a:gd name="T38" fmla="*/ 750 w 797"/>
                <a:gd name="T39" fmla="*/ 119 h 497"/>
                <a:gd name="T40" fmla="*/ 771 w 797"/>
                <a:gd name="T41" fmla="*/ 110 h 497"/>
                <a:gd name="T42" fmla="*/ 787 w 797"/>
                <a:gd name="T43" fmla="*/ 94 h 497"/>
                <a:gd name="T44" fmla="*/ 796 w 797"/>
                <a:gd name="T45" fmla="*/ 72 h 497"/>
                <a:gd name="T46" fmla="*/ 796 w 797"/>
                <a:gd name="T47" fmla="*/ 48 h 497"/>
                <a:gd name="T48" fmla="*/ 787 w 797"/>
                <a:gd name="T49" fmla="*/ 27 h 497"/>
                <a:gd name="T50" fmla="*/ 771 w 797"/>
                <a:gd name="T51" fmla="*/ 10 h 497"/>
                <a:gd name="T52" fmla="*/ 750 w 797"/>
                <a:gd name="T53" fmla="*/ 1 h 497"/>
                <a:gd name="T54" fmla="*/ 725 w 797"/>
                <a:gd name="T55" fmla="*/ 1 h 497"/>
                <a:gd name="T56" fmla="*/ 703 w 797"/>
                <a:gd name="T57" fmla="*/ 10 h 497"/>
                <a:gd name="T58" fmla="*/ 687 w 797"/>
                <a:gd name="T59" fmla="*/ 27 h 497"/>
                <a:gd name="T60" fmla="*/ 678 w 797"/>
                <a:gd name="T61" fmla="*/ 48 h 497"/>
                <a:gd name="T62" fmla="*/ 680 w 797"/>
                <a:gd name="T63" fmla="*/ 79 h 497"/>
                <a:gd name="T64" fmla="*/ 531 w 797"/>
                <a:gd name="T65" fmla="*/ 275 h 497"/>
                <a:gd name="T66" fmla="*/ 504 w 797"/>
                <a:gd name="T67" fmla="*/ 272 h 497"/>
                <a:gd name="T68" fmla="*/ 478 w 797"/>
                <a:gd name="T69" fmla="*/ 281 h 497"/>
                <a:gd name="T70" fmla="*/ 345 w 797"/>
                <a:gd name="T71" fmla="*/ 248 h 497"/>
                <a:gd name="T72" fmla="*/ 344 w 797"/>
                <a:gd name="T73" fmla="*/ 229 h 497"/>
                <a:gd name="T74" fmla="*/ 336 w 797"/>
                <a:gd name="T75" fmla="*/ 207 h 497"/>
                <a:gd name="T76" fmla="*/ 319 w 797"/>
                <a:gd name="T77" fmla="*/ 191 h 497"/>
                <a:gd name="T78" fmla="*/ 298 w 797"/>
                <a:gd name="T79" fmla="*/ 181 h 497"/>
                <a:gd name="T80" fmla="*/ 273 w 797"/>
                <a:gd name="T81" fmla="*/ 181 h 497"/>
                <a:gd name="T82" fmla="*/ 252 w 797"/>
                <a:gd name="T83" fmla="*/ 191 h 497"/>
                <a:gd name="T84" fmla="*/ 236 w 797"/>
                <a:gd name="T85" fmla="*/ 207 h 497"/>
                <a:gd name="T86" fmla="*/ 226 w 797"/>
                <a:gd name="T87" fmla="*/ 229 h 497"/>
                <a:gd name="T88" fmla="*/ 227 w 797"/>
                <a:gd name="T89" fmla="*/ 254 h 497"/>
                <a:gd name="T90" fmla="*/ 86 w 797"/>
                <a:gd name="T91" fmla="*/ 382 h 497"/>
                <a:gd name="T92" fmla="*/ 53 w 797"/>
                <a:gd name="T93" fmla="*/ 377 h 497"/>
                <a:gd name="T94" fmla="*/ 31 w 797"/>
                <a:gd name="T95" fmla="*/ 383 h 497"/>
                <a:gd name="T96" fmla="*/ 13 w 797"/>
                <a:gd name="T97" fmla="*/ 398 h 497"/>
                <a:gd name="T98" fmla="*/ 2 w 797"/>
                <a:gd name="T99" fmla="*/ 419 h 497"/>
                <a:gd name="T100" fmla="*/ 0 w 797"/>
                <a:gd name="T101" fmla="*/ 443 h 497"/>
                <a:gd name="T102" fmla="*/ 6 w 797"/>
                <a:gd name="T103" fmla="*/ 466 h 497"/>
                <a:gd name="T104" fmla="*/ 21 w 797"/>
                <a:gd name="T105" fmla="*/ 483 h 497"/>
                <a:gd name="T106" fmla="*/ 42 w 797"/>
                <a:gd name="T107" fmla="*/ 494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97" h="4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34" name="Freeform 1676" descr="Icon of check box. ">
            <a:extLst>
              <a:ext uri="{FF2B5EF4-FFF2-40B4-BE49-F238E27FC236}">
                <a16:creationId xmlns:a16="http://schemas.microsoft.com/office/drawing/2014/main" id="{6FB02354-C73F-4DCF-8004-E9CCA66963EA}"/>
              </a:ext>
            </a:extLst>
          </p:cNvPr>
          <p:cNvSpPr>
            <a:spLocks noEditPoints="1"/>
          </p:cNvSpPr>
          <p:nvPr/>
        </p:nvSpPr>
        <p:spPr bwMode="auto">
          <a:xfrm>
            <a:off x="7129621" y="1811496"/>
            <a:ext cx="345758" cy="345758"/>
          </a:xfrm>
          <a:custGeom>
            <a:avLst/>
            <a:gdLst>
              <a:gd name="T0" fmla="*/ 374 w 719"/>
              <a:gd name="T1" fmla="*/ 267 h 719"/>
              <a:gd name="T2" fmla="*/ 366 w 719"/>
              <a:gd name="T3" fmla="*/ 263 h 719"/>
              <a:gd name="T4" fmla="*/ 362 w 719"/>
              <a:gd name="T5" fmla="*/ 254 h 719"/>
              <a:gd name="T6" fmla="*/ 366 w 719"/>
              <a:gd name="T7" fmla="*/ 247 h 719"/>
              <a:gd name="T8" fmla="*/ 374 w 719"/>
              <a:gd name="T9" fmla="*/ 243 h 719"/>
              <a:gd name="T10" fmla="*/ 621 w 719"/>
              <a:gd name="T11" fmla="*/ 244 h 719"/>
              <a:gd name="T12" fmla="*/ 627 w 719"/>
              <a:gd name="T13" fmla="*/ 250 h 719"/>
              <a:gd name="T14" fmla="*/ 627 w 719"/>
              <a:gd name="T15" fmla="*/ 260 h 719"/>
              <a:gd name="T16" fmla="*/ 621 w 719"/>
              <a:gd name="T17" fmla="*/ 265 h 719"/>
              <a:gd name="T18" fmla="*/ 616 w 719"/>
              <a:gd name="T19" fmla="*/ 528 h 719"/>
              <a:gd name="T20" fmla="*/ 370 w 719"/>
              <a:gd name="T21" fmla="*/ 527 h 719"/>
              <a:gd name="T22" fmla="*/ 363 w 719"/>
              <a:gd name="T23" fmla="*/ 521 h 719"/>
              <a:gd name="T24" fmla="*/ 363 w 719"/>
              <a:gd name="T25" fmla="*/ 512 h 719"/>
              <a:gd name="T26" fmla="*/ 370 w 719"/>
              <a:gd name="T27" fmla="*/ 505 h 719"/>
              <a:gd name="T28" fmla="*/ 616 w 719"/>
              <a:gd name="T29" fmla="*/ 504 h 719"/>
              <a:gd name="T30" fmla="*/ 625 w 719"/>
              <a:gd name="T31" fmla="*/ 507 h 719"/>
              <a:gd name="T32" fmla="*/ 628 w 719"/>
              <a:gd name="T33" fmla="*/ 516 h 719"/>
              <a:gd name="T34" fmla="*/ 625 w 719"/>
              <a:gd name="T35" fmla="*/ 525 h 719"/>
              <a:gd name="T36" fmla="*/ 616 w 719"/>
              <a:gd name="T37" fmla="*/ 528 h 719"/>
              <a:gd name="T38" fmla="*/ 171 w 719"/>
              <a:gd name="T39" fmla="*/ 279 h 719"/>
              <a:gd name="T40" fmla="*/ 164 w 719"/>
              <a:gd name="T41" fmla="*/ 282 h 719"/>
              <a:gd name="T42" fmla="*/ 155 w 719"/>
              <a:gd name="T43" fmla="*/ 279 h 719"/>
              <a:gd name="T44" fmla="*/ 92 w 719"/>
              <a:gd name="T45" fmla="*/ 214 h 719"/>
              <a:gd name="T46" fmla="*/ 92 w 719"/>
              <a:gd name="T47" fmla="*/ 205 h 719"/>
              <a:gd name="T48" fmla="*/ 98 w 719"/>
              <a:gd name="T49" fmla="*/ 198 h 719"/>
              <a:gd name="T50" fmla="*/ 107 w 719"/>
              <a:gd name="T51" fmla="*/ 198 h 719"/>
              <a:gd name="T52" fmla="*/ 164 w 719"/>
              <a:gd name="T53" fmla="*/ 253 h 719"/>
              <a:gd name="T54" fmla="*/ 309 w 719"/>
              <a:gd name="T55" fmla="*/ 109 h 719"/>
              <a:gd name="T56" fmla="*/ 318 w 719"/>
              <a:gd name="T57" fmla="*/ 109 h 719"/>
              <a:gd name="T58" fmla="*/ 325 w 719"/>
              <a:gd name="T59" fmla="*/ 114 h 719"/>
              <a:gd name="T60" fmla="*/ 325 w 719"/>
              <a:gd name="T61" fmla="*/ 124 h 719"/>
              <a:gd name="T62" fmla="*/ 323 w 719"/>
              <a:gd name="T63" fmla="*/ 414 h 719"/>
              <a:gd name="T64" fmla="*/ 168 w 719"/>
              <a:gd name="T65" fmla="*/ 568 h 719"/>
              <a:gd name="T66" fmla="*/ 158 w 719"/>
              <a:gd name="T67" fmla="*/ 568 h 719"/>
              <a:gd name="T68" fmla="*/ 94 w 719"/>
              <a:gd name="T69" fmla="*/ 505 h 719"/>
              <a:gd name="T70" fmla="*/ 91 w 719"/>
              <a:gd name="T71" fmla="*/ 497 h 719"/>
              <a:gd name="T72" fmla="*/ 94 w 719"/>
              <a:gd name="T73" fmla="*/ 488 h 719"/>
              <a:gd name="T74" fmla="*/ 103 w 719"/>
              <a:gd name="T75" fmla="*/ 485 h 719"/>
              <a:gd name="T76" fmla="*/ 111 w 719"/>
              <a:gd name="T77" fmla="*/ 488 h 719"/>
              <a:gd name="T78" fmla="*/ 306 w 719"/>
              <a:gd name="T79" fmla="*/ 397 h 719"/>
              <a:gd name="T80" fmla="*/ 314 w 719"/>
              <a:gd name="T81" fmla="*/ 394 h 719"/>
              <a:gd name="T82" fmla="*/ 323 w 719"/>
              <a:gd name="T83" fmla="*/ 398 h 719"/>
              <a:gd name="T84" fmla="*/ 326 w 719"/>
              <a:gd name="T85" fmla="*/ 406 h 719"/>
              <a:gd name="T86" fmla="*/ 323 w 719"/>
              <a:gd name="T87" fmla="*/ 414 h 719"/>
              <a:gd name="T88" fmla="*/ 12 w 719"/>
              <a:gd name="T89" fmla="*/ 0 h 719"/>
              <a:gd name="T90" fmla="*/ 3 w 719"/>
              <a:gd name="T91" fmla="*/ 5 h 719"/>
              <a:gd name="T92" fmla="*/ 0 w 719"/>
              <a:gd name="T93" fmla="*/ 13 h 719"/>
              <a:gd name="T94" fmla="*/ 1 w 719"/>
              <a:gd name="T95" fmla="*/ 713 h 719"/>
              <a:gd name="T96" fmla="*/ 8 w 719"/>
              <a:gd name="T97" fmla="*/ 719 h 719"/>
              <a:gd name="T98" fmla="*/ 707 w 719"/>
              <a:gd name="T99" fmla="*/ 719 h 719"/>
              <a:gd name="T100" fmla="*/ 716 w 719"/>
              <a:gd name="T101" fmla="*/ 716 h 719"/>
              <a:gd name="T102" fmla="*/ 719 w 719"/>
              <a:gd name="T103" fmla="*/ 707 h 719"/>
              <a:gd name="T104" fmla="*/ 718 w 719"/>
              <a:gd name="T105" fmla="*/ 8 h 719"/>
              <a:gd name="T106" fmla="*/ 711 w 719"/>
              <a:gd name="T107" fmla="*/ 2 h 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19" h="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4665" descr="Icon of graph. ">
            <a:extLst>
              <a:ext uri="{FF2B5EF4-FFF2-40B4-BE49-F238E27FC236}">
                <a16:creationId xmlns:a16="http://schemas.microsoft.com/office/drawing/2014/main" id="{557E39B2-E017-4E5C-B53E-DDE3B9D4C92C}"/>
              </a:ext>
            </a:extLst>
          </p:cNvPr>
          <p:cNvSpPr>
            <a:spLocks/>
          </p:cNvSpPr>
          <p:nvPr/>
        </p:nvSpPr>
        <p:spPr bwMode="auto">
          <a:xfrm>
            <a:off x="7877961" y="3531386"/>
            <a:ext cx="347679" cy="347679"/>
          </a:xfrm>
          <a:custGeom>
            <a:avLst/>
            <a:gdLst>
              <a:gd name="T0" fmla="*/ 761 w 904"/>
              <a:gd name="T1" fmla="*/ 213 h 903"/>
              <a:gd name="T2" fmla="*/ 754 w 904"/>
              <a:gd name="T3" fmla="*/ 225 h 903"/>
              <a:gd name="T4" fmla="*/ 576 w 904"/>
              <a:gd name="T5" fmla="*/ 277 h 903"/>
              <a:gd name="T6" fmla="*/ 498 w 904"/>
              <a:gd name="T7" fmla="*/ 298 h 903"/>
              <a:gd name="T8" fmla="*/ 431 w 904"/>
              <a:gd name="T9" fmla="*/ 329 h 903"/>
              <a:gd name="T10" fmla="*/ 578 w 904"/>
              <a:gd name="T11" fmla="*/ 170 h 903"/>
              <a:gd name="T12" fmla="*/ 618 w 904"/>
              <a:gd name="T13" fmla="*/ 180 h 903"/>
              <a:gd name="T14" fmla="*/ 661 w 904"/>
              <a:gd name="T15" fmla="*/ 169 h 903"/>
              <a:gd name="T16" fmla="*/ 693 w 904"/>
              <a:gd name="T17" fmla="*/ 141 h 903"/>
              <a:gd name="T18" fmla="*/ 707 w 904"/>
              <a:gd name="T19" fmla="*/ 99 h 903"/>
              <a:gd name="T20" fmla="*/ 701 w 904"/>
              <a:gd name="T21" fmla="*/ 55 h 903"/>
              <a:gd name="T22" fmla="*/ 676 w 904"/>
              <a:gd name="T23" fmla="*/ 20 h 903"/>
              <a:gd name="T24" fmla="*/ 636 w 904"/>
              <a:gd name="T25" fmla="*/ 2 h 903"/>
              <a:gd name="T26" fmla="*/ 591 w 904"/>
              <a:gd name="T27" fmla="*/ 4 h 903"/>
              <a:gd name="T28" fmla="*/ 554 w 904"/>
              <a:gd name="T29" fmla="*/ 25 h 903"/>
              <a:gd name="T30" fmla="*/ 531 w 904"/>
              <a:gd name="T31" fmla="*/ 63 h 903"/>
              <a:gd name="T32" fmla="*/ 532 w 904"/>
              <a:gd name="T33" fmla="*/ 118 h 903"/>
              <a:gd name="T34" fmla="*/ 369 w 904"/>
              <a:gd name="T35" fmla="*/ 289 h 903"/>
              <a:gd name="T36" fmla="*/ 325 w 904"/>
              <a:gd name="T37" fmla="*/ 289 h 903"/>
              <a:gd name="T38" fmla="*/ 294 w 904"/>
              <a:gd name="T39" fmla="*/ 308 h 903"/>
              <a:gd name="T40" fmla="*/ 275 w 904"/>
              <a:gd name="T41" fmla="*/ 338 h 903"/>
              <a:gd name="T42" fmla="*/ 275 w 904"/>
              <a:gd name="T43" fmla="*/ 383 h 903"/>
              <a:gd name="T44" fmla="*/ 113 w 904"/>
              <a:gd name="T45" fmla="*/ 545 h 903"/>
              <a:gd name="T46" fmla="*/ 64 w 904"/>
              <a:gd name="T47" fmla="*/ 546 h 903"/>
              <a:gd name="T48" fmla="*/ 26 w 904"/>
              <a:gd name="T49" fmla="*/ 568 h 903"/>
              <a:gd name="T50" fmla="*/ 5 w 904"/>
              <a:gd name="T51" fmla="*/ 605 h 903"/>
              <a:gd name="T52" fmla="*/ 3 w 904"/>
              <a:gd name="T53" fmla="*/ 650 h 903"/>
              <a:gd name="T54" fmla="*/ 21 w 904"/>
              <a:gd name="T55" fmla="*/ 690 h 903"/>
              <a:gd name="T56" fmla="*/ 56 w 904"/>
              <a:gd name="T57" fmla="*/ 716 h 903"/>
              <a:gd name="T58" fmla="*/ 100 w 904"/>
              <a:gd name="T59" fmla="*/ 722 h 903"/>
              <a:gd name="T60" fmla="*/ 142 w 904"/>
              <a:gd name="T61" fmla="*/ 706 h 903"/>
              <a:gd name="T62" fmla="*/ 170 w 904"/>
              <a:gd name="T63" fmla="*/ 675 h 903"/>
              <a:gd name="T64" fmla="*/ 181 w 904"/>
              <a:gd name="T65" fmla="*/ 632 h 903"/>
              <a:gd name="T66" fmla="*/ 171 w 904"/>
              <a:gd name="T67" fmla="*/ 591 h 903"/>
              <a:gd name="T68" fmla="*/ 316 w 904"/>
              <a:gd name="T69" fmla="*/ 430 h 903"/>
              <a:gd name="T70" fmla="*/ 286 w 904"/>
              <a:gd name="T71" fmla="*/ 538 h 903"/>
              <a:gd name="T72" fmla="*/ 271 w 904"/>
              <a:gd name="T73" fmla="*/ 753 h 903"/>
              <a:gd name="T74" fmla="*/ 216 w 904"/>
              <a:gd name="T75" fmla="*/ 757 h 903"/>
              <a:gd name="T76" fmla="*/ 212 w 904"/>
              <a:gd name="T77" fmla="*/ 888 h 903"/>
              <a:gd name="T78" fmla="*/ 218 w 904"/>
              <a:gd name="T79" fmla="*/ 901 h 903"/>
              <a:gd name="T80" fmla="*/ 349 w 904"/>
              <a:gd name="T81" fmla="*/ 903 h 903"/>
              <a:gd name="T82" fmla="*/ 361 w 904"/>
              <a:gd name="T83" fmla="*/ 894 h 903"/>
              <a:gd name="T84" fmla="*/ 361 w 904"/>
              <a:gd name="T85" fmla="*/ 762 h 903"/>
              <a:gd name="T86" fmla="*/ 349 w 904"/>
              <a:gd name="T87" fmla="*/ 753 h 903"/>
              <a:gd name="T88" fmla="*/ 305 w 904"/>
              <a:gd name="T89" fmla="*/ 597 h 903"/>
              <a:gd name="T90" fmla="*/ 343 w 904"/>
              <a:gd name="T91" fmla="*/ 469 h 903"/>
              <a:gd name="T92" fmla="*/ 383 w 904"/>
              <a:gd name="T93" fmla="*/ 426 h 903"/>
              <a:gd name="T94" fmla="*/ 418 w 904"/>
              <a:gd name="T95" fmla="*/ 383 h 903"/>
              <a:gd name="T96" fmla="*/ 471 w 904"/>
              <a:gd name="T97" fmla="*/ 342 h 903"/>
              <a:gd name="T98" fmla="*/ 544 w 904"/>
              <a:gd name="T99" fmla="*/ 315 h 903"/>
              <a:gd name="T100" fmla="*/ 627 w 904"/>
              <a:gd name="T101" fmla="*/ 302 h 903"/>
              <a:gd name="T102" fmla="*/ 754 w 904"/>
              <a:gd name="T103" fmla="*/ 348 h 903"/>
              <a:gd name="T104" fmla="*/ 763 w 904"/>
              <a:gd name="T105" fmla="*/ 360 h 903"/>
              <a:gd name="T106" fmla="*/ 895 w 904"/>
              <a:gd name="T107" fmla="*/ 360 h 903"/>
              <a:gd name="T108" fmla="*/ 904 w 904"/>
              <a:gd name="T109" fmla="*/ 348 h 903"/>
              <a:gd name="T110" fmla="*/ 902 w 904"/>
              <a:gd name="T111" fmla="*/ 217 h 903"/>
              <a:gd name="T112" fmla="*/ 889 w 904"/>
              <a:gd name="T113" fmla="*/ 211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04" h="903">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36" name="Group 35" descr="Icon of human being and gear. ">
            <a:extLst>
              <a:ext uri="{FF2B5EF4-FFF2-40B4-BE49-F238E27FC236}">
                <a16:creationId xmlns:a16="http://schemas.microsoft.com/office/drawing/2014/main" id="{ECC5F635-1712-4572-A9EC-F94E2199DDBD}"/>
              </a:ext>
            </a:extLst>
          </p:cNvPr>
          <p:cNvGrpSpPr/>
          <p:nvPr/>
        </p:nvGrpSpPr>
        <p:grpSpPr>
          <a:xfrm>
            <a:off x="7133464" y="5355478"/>
            <a:ext cx="338073" cy="339996"/>
            <a:chOff x="6450013" y="5349875"/>
            <a:chExt cx="279399" cy="280988"/>
          </a:xfrm>
          <a:solidFill>
            <a:schemeClr val="bg1"/>
          </a:solidFill>
        </p:grpSpPr>
        <p:sp>
          <p:nvSpPr>
            <p:cNvPr id="37" name="Freeform 3673">
              <a:extLst>
                <a:ext uri="{FF2B5EF4-FFF2-40B4-BE49-F238E27FC236}">
                  <a16:creationId xmlns:a16="http://schemas.microsoft.com/office/drawing/2014/main" id="{D1391604-D4EC-48A8-AE57-EDF194392FB1}"/>
                </a:ext>
              </a:extLst>
            </p:cNvPr>
            <p:cNvSpPr>
              <a:spLocks/>
            </p:cNvSpPr>
            <p:nvPr/>
          </p:nvSpPr>
          <p:spPr bwMode="auto">
            <a:xfrm>
              <a:off x="6450013" y="5349875"/>
              <a:ext cx="182562" cy="238125"/>
            </a:xfrm>
            <a:custGeom>
              <a:avLst/>
              <a:gdLst>
                <a:gd name="T0" fmla="*/ 379 w 459"/>
                <a:gd name="T1" fmla="*/ 550 h 602"/>
                <a:gd name="T2" fmla="*/ 380 w 459"/>
                <a:gd name="T3" fmla="*/ 519 h 602"/>
                <a:gd name="T4" fmla="*/ 345 w 459"/>
                <a:gd name="T5" fmla="*/ 495 h 602"/>
                <a:gd name="T6" fmla="*/ 397 w 459"/>
                <a:gd name="T7" fmla="*/ 400 h 602"/>
                <a:gd name="T8" fmla="*/ 408 w 459"/>
                <a:gd name="T9" fmla="*/ 395 h 602"/>
                <a:gd name="T10" fmla="*/ 450 w 459"/>
                <a:gd name="T11" fmla="*/ 406 h 602"/>
                <a:gd name="T12" fmla="*/ 412 w 459"/>
                <a:gd name="T13" fmla="*/ 384 h 602"/>
                <a:gd name="T14" fmla="*/ 376 w 459"/>
                <a:gd name="T15" fmla="*/ 370 h 602"/>
                <a:gd name="T16" fmla="*/ 361 w 459"/>
                <a:gd name="T17" fmla="*/ 307 h 602"/>
                <a:gd name="T18" fmla="*/ 379 w 459"/>
                <a:gd name="T19" fmla="*/ 288 h 602"/>
                <a:gd name="T20" fmla="*/ 397 w 459"/>
                <a:gd name="T21" fmla="*/ 252 h 602"/>
                <a:gd name="T22" fmla="*/ 406 w 459"/>
                <a:gd name="T23" fmla="*/ 214 h 602"/>
                <a:gd name="T24" fmla="*/ 415 w 459"/>
                <a:gd name="T25" fmla="*/ 202 h 602"/>
                <a:gd name="T26" fmla="*/ 420 w 459"/>
                <a:gd name="T27" fmla="*/ 183 h 602"/>
                <a:gd name="T28" fmla="*/ 416 w 459"/>
                <a:gd name="T29" fmla="*/ 152 h 602"/>
                <a:gd name="T30" fmla="*/ 412 w 459"/>
                <a:gd name="T31" fmla="*/ 121 h 602"/>
                <a:gd name="T32" fmla="*/ 420 w 459"/>
                <a:gd name="T33" fmla="*/ 78 h 602"/>
                <a:gd name="T34" fmla="*/ 415 w 459"/>
                <a:gd name="T35" fmla="*/ 45 h 602"/>
                <a:gd name="T36" fmla="*/ 403 w 459"/>
                <a:gd name="T37" fmla="*/ 27 h 602"/>
                <a:gd name="T38" fmla="*/ 382 w 459"/>
                <a:gd name="T39" fmla="*/ 15 h 602"/>
                <a:gd name="T40" fmla="*/ 341 w 459"/>
                <a:gd name="T41" fmla="*/ 3 h 602"/>
                <a:gd name="T42" fmla="*/ 291 w 459"/>
                <a:gd name="T43" fmla="*/ 0 h 602"/>
                <a:gd name="T44" fmla="*/ 245 w 459"/>
                <a:gd name="T45" fmla="*/ 9 h 602"/>
                <a:gd name="T46" fmla="*/ 213 w 459"/>
                <a:gd name="T47" fmla="*/ 27 h 602"/>
                <a:gd name="T48" fmla="*/ 201 w 459"/>
                <a:gd name="T49" fmla="*/ 42 h 602"/>
                <a:gd name="T50" fmla="*/ 181 w 459"/>
                <a:gd name="T51" fmla="*/ 44 h 602"/>
                <a:gd name="T52" fmla="*/ 163 w 459"/>
                <a:gd name="T53" fmla="*/ 56 h 602"/>
                <a:gd name="T54" fmla="*/ 155 w 459"/>
                <a:gd name="T55" fmla="*/ 87 h 602"/>
                <a:gd name="T56" fmla="*/ 164 w 459"/>
                <a:gd name="T57" fmla="*/ 138 h 602"/>
                <a:gd name="T58" fmla="*/ 159 w 459"/>
                <a:gd name="T59" fmla="*/ 144 h 602"/>
                <a:gd name="T60" fmla="*/ 150 w 459"/>
                <a:gd name="T61" fmla="*/ 162 h 602"/>
                <a:gd name="T62" fmla="*/ 149 w 459"/>
                <a:gd name="T63" fmla="*/ 184 h 602"/>
                <a:gd name="T64" fmla="*/ 154 w 459"/>
                <a:gd name="T65" fmla="*/ 201 h 602"/>
                <a:gd name="T66" fmla="*/ 163 w 459"/>
                <a:gd name="T67" fmla="*/ 214 h 602"/>
                <a:gd name="T68" fmla="*/ 169 w 459"/>
                <a:gd name="T69" fmla="*/ 237 h 602"/>
                <a:gd name="T70" fmla="*/ 179 w 459"/>
                <a:gd name="T71" fmla="*/ 271 h 602"/>
                <a:gd name="T72" fmla="*/ 203 w 459"/>
                <a:gd name="T73" fmla="*/ 306 h 602"/>
                <a:gd name="T74" fmla="*/ 215 w 459"/>
                <a:gd name="T75" fmla="*/ 364 h 602"/>
                <a:gd name="T76" fmla="*/ 171 w 459"/>
                <a:gd name="T77" fmla="*/ 381 h 602"/>
                <a:gd name="T78" fmla="*/ 106 w 459"/>
                <a:gd name="T79" fmla="*/ 401 h 602"/>
                <a:gd name="T80" fmla="*/ 46 w 459"/>
                <a:gd name="T81" fmla="*/ 428 h 602"/>
                <a:gd name="T82" fmla="*/ 22 w 459"/>
                <a:gd name="T83" fmla="*/ 449 h 602"/>
                <a:gd name="T84" fmla="*/ 10 w 459"/>
                <a:gd name="T85" fmla="*/ 479 h 602"/>
                <a:gd name="T86" fmla="*/ 2 w 459"/>
                <a:gd name="T87" fmla="*/ 540 h 602"/>
                <a:gd name="T88" fmla="*/ 1 w 459"/>
                <a:gd name="T89" fmla="*/ 594 h 602"/>
                <a:gd name="T90" fmla="*/ 11 w 459"/>
                <a:gd name="T91" fmla="*/ 602 h 602"/>
                <a:gd name="T92" fmla="*/ 345 w 459"/>
                <a:gd name="T93" fmla="*/ 589 h 602"/>
                <a:gd name="T94" fmla="*/ 352 w 459"/>
                <a:gd name="T95" fmla="*/ 577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59" h="602">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8" name="Freeform 3674">
              <a:extLst>
                <a:ext uri="{FF2B5EF4-FFF2-40B4-BE49-F238E27FC236}">
                  <a16:creationId xmlns:a16="http://schemas.microsoft.com/office/drawing/2014/main" id="{44A4D0F8-0767-41BC-BE62-0AED99EC8B25}"/>
                </a:ext>
              </a:extLst>
            </p:cNvPr>
            <p:cNvSpPr>
              <a:spLocks noEditPoints="1"/>
            </p:cNvSpPr>
            <p:nvPr/>
          </p:nvSpPr>
          <p:spPr bwMode="auto">
            <a:xfrm>
              <a:off x="6597650" y="5497513"/>
              <a:ext cx="131762" cy="133350"/>
            </a:xfrm>
            <a:custGeom>
              <a:avLst/>
              <a:gdLst>
                <a:gd name="T0" fmla="*/ 151 w 332"/>
                <a:gd name="T1" fmla="*/ 243 h 336"/>
                <a:gd name="T2" fmla="*/ 129 w 332"/>
                <a:gd name="T3" fmla="*/ 235 h 336"/>
                <a:gd name="T4" fmla="*/ 111 w 332"/>
                <a:gd name="T5" fmla="*/ 222 h 336"/>
                <a:gd name="T6" fmla="*/ 97 w 332"/>
                <a:gd name="T7" fmla="*/ 204 h 336"/>
                <a:gd name="T8" fmla="*/ 89 w 332"/>
                <a:gd name="T9" fmla="*/ 182 h 336"/>
                <a:gd name="T10" fmla="*/ 88 w 332"/>
                <a:gd name="T11" fmla="*/ 159 h 336"/>
                <a:gd name="T12" fmla="*/ 94 w 332"/>
                <a:gd name="T13" fmla="*/ 136 h 336"/>
                <a:gd name="T14" fmla="*/ 106 w 332"/>
                <a:gd name="T15" fmla="*/ 117 h 336"/>
                <a:gd name="T16" fmla="*/ 122 w 332"/>
                <a:gd name="T17" fmla="*/ 103 h 336"/>
                <a:gd name="T18" fmla="*/ 143 w 332"/>
                <a:gd name="T19" fmla="*/ 92 h 336"/>
                <a:gd name="T20" fmla="*/ 166 w 332"/>
                <a:gd name="T21" fmla="*/ 89 h 336"/>
                <a:gd name="T22" fmla="*/ 189 w 332"/>
                <a:gd name="T23" fmla="*/ 92 h 336"/>
                <a:gd name="T24" fmla="*/ 210 w 332"/>
                <a:gd name="T25" fmla="*/ 103 h 336"/>
                <a:gd name="T26" fmla="*/ 226 w 332"/>
                <a:gd name="T27" fmla="*/ 117 h 336"/>
                <a:gd name="T28" fmla="*/ 238 w 332"/>
                <a:gd name="T29" fmla="*/ 136 h 336"/>
                <a:gd name="T30" fmla="*/ 243 w 332"/>
                <a:gd name="T31" fmla="*/ 159 h 336"/>
                <a:gd name="T32" fmla="*/ 242 w 332"/>
                <a:gd name="T33" fmla="*/ 182 h 336"/>
                <a:gd name="T34" fmla="*/ 234 w 332"/>
                <a:gd name="T35" fmla="*/ 204 h 336"/>
                <a:gd name="T36" fmla="*/ 221 w 332"/>
                <a:gd name="T37" fmla="*/ 222 h 336"/>
                <a:gd name="T38" fmla="*/ 203 w 332"/>
                <a:gd name="T39" fmla="*/ 235 h 336"/>
                <a:gd name="T40" fmla="*/ 181 w 332"/>
                <a:gd name="T41" fmla="*/ 243 h 336"/>
                <a:gd name="T42" fmla="*/ 306 w 332"/>
                <a:gd name="T43" fmla="*/ 204 h 336"/>
                <a:gd name="T44" fmla="*/ 300 w 332"/>
                <a:gd name="T45" fmla="*/ 195 h 336"/>
                <a:gd name="T46" fmla="*/ 302 w 332"/>
                <a:gd name="T47" fmla="*/ 167 h 336"/>
                <a:gd name="T48" fmla="*/ 300 w 332"/>
                <a:gd name="T49" fmla="*/ 139 h 336"/>
                <a:gd name="T50" fmla="*/ 306 w 332"/>
                <a:gd name="T51" fmla="*/ 130 h 336"/>
                <a:gd name="T52" fmla="*/ 269 w 332"/>
                <a:gd name="T53" fmla="*/ 64 h 336"/>
                <a:gd name="T54" fmla="*/ 257 w 332"/>
                <a:gd name="T55" fmla="*/ 65 h 336"/>
                <a:gd name="T56" fmla="*/ 242 w 332"/>
                <a:gd name="T57" fmla="*/ 53 h 336"/>
                <a:gd name="T58" fmla="*/ 215 w 332"/>
                <a:gd name="T59" fmla="*/ 35 h 336"/>
                <a:gd name="T60" fmla="*/ 207 w 332"/>
                <a:gd name="T61" fmla="*/ 27 h 336"/>
                <a:gd name="T62" fmla="*/ 135 w 332"/>
                <a:gd name="T63" fmla="*/ 0 h 336"/>
                <a:gd name="T64" fmla="*/ 133 w 332"/>
                <a:gd name="T65" fmla="*/ 31 h 336"/>
                <a:gd name="T66" fmla="*/ 113 w 332"/>
                <a:gd name="T67" fmla="*/ 41 h 336"/>
                <a:gd name="T68" fmla="*/ 77 w 332"/>
                <a:gd name="T69" fmla="*/ 63 h 336"/>
                <a:gd name="T70" fmla="*/ 67 w 332"/>
                <a:gd name="T71" fmla="*/ 65 h 336"/>
                <a:gd name="T72" fmla="*/ 0 w 332"/>
                <a:gd name="T73" fmla="*/ 114 h 336"/>
                <a:gd name="T74" fmla="*/ 31 w 332"/>
                <a:gd name="T75" fmla="*/ 135 h 336"/>
                <a:gd name="T76" fmla="*/ 30 w 332"/>
                <a:gd name="T77" fmla="*/ 154 h 336"/>
                <a:gd name="T78" fmla="*/ 31 w 332"/>
                <a:gd name="T79" fmla="*/ 191 h 336"/>
                <a:gd name="T80" fmla="*/ 29 w 332"/>
                <a:gd name="T81" fmla="*/ 202 h 336"/>
                <a:gd name="T82" fmla="*/ 38 w 332"/>
                <a:gd name="T83" fmla="*/ 284 h 336"/>
                <a:gd name="T84" fmla="*/ 71 w 332"/>
                <a:gd name="T85" fmla="*/ 267 h 336"/>
                <a:gd name="T86" fmla="*/ 89 w 332"/>
                <a:gd name="T87" fmla="*/ 279 h 336"/>
                <a:gd name="T88" fmla="*/ 139 w 332"/>
                <a:gd name="T89" fmla="*/ 300 h 336"/>
                <a:gd name="T90" fmla="*/ 146 w 332"/>
                <a:gd name="T91" fmla="*/ 308 h 336"/>
                <a:gd name="T92" fmla="*/ 207 w 332"/>
                <a:gd name="T93" fmla="*/ 336 h 336"/>
                <a:gd name="T94" fmla="*/ 208 w 332"/>
                <a:gd name="T95" fmla="*/ 306 h 336"/>
                <a:gd name="T96" fmla="*/ 223 w 332"/>
                <a:gd name="T97" fmla="*/ 297 h 336"/>
                <a:gd name="T98" fmla="*/ 246 w 332"/>
                <a:gd name="T99" fmla="*/ 279 h 336"/>
                <a:gd name="T100" fmla="*/ 257 w 332"/>
                <a:gd name="T101" fmla="*/ 268 h 336"/>
                <a:gd name="T102" fmla="*/ 269 w 332"/>
                <a:gd name="T103" fmla="*/ 270 h 336"/>
                <a:gd name="T104" fmla="*/ 306 w 332"/>
                <a:gd name="T105" fmla="*/ 204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32" h="336">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9" name="Group 38" descr="Icon of gears. ">
            <a:extLst>
              <a:ext uri="{FF2B5EF4-FFF2-40B4-BE49-F238E27FC236}">
                <a16:creationId xmlns:a16="http://schemas.microsoft.com/office/drawing/2014/main" id="{5BC0E3F0-447D-4721-AB1F-C8243BA36671}"/>
              </a:ext>
            </a:extLst>
          </p:cNvPr>
          <p:cNvGrpSpPr/>
          <p:nvPr/>
        </p:nvGrpSpPr>
        <p:grpSpPr>
          <a:xfrm>
            <a:off x="4717582" y="5353558"/>
            <a:ext cx="343837" cy="343837"/>
            <a:chOff x="7613650" y="1387475"/>
            <a:chExt cx="284163" cy="284163"/>
          </a:xfrm>
          <a:solidFill>
            <a:schemeClr val="bg1"/>
          </a:solidFill>
        </p:grpSpPr>
        <p:sp>
          <p:nvSpPr>
            <p:cNvPr id="40" name="Freeform 4359">
              <a:extLst>
                <a:ext uri="{FF2B5EF4-FFF2-40B4-BE49-F238E27FC236}">
                  <a16:creationId xmlns:a16="http://schemas.microsoft.com/office/drawing/2014/main" id="{351831F3-9830-4A23-8B34-11A3FCCA027E}"/>
                </a:ext>
              </a:extLst>
            </p:cNvPr>
            <p:cNvSpPr>
              <a:spLocks noEditPoints="1"/>
            </p:cNvSpPr>
            <p:nvPr/>
          </p:nvSpPr>
          <p:spPr bwMode="auto">
            <a:xfrm>
              <a:off x="7613650" y="1471613"/>
              <a:ext cx="200025" cy="200025"/>
            </a:xfrm>
            <a:custGeom>
              <a:avLst/>
              <a:gdLst>
                <a:gd name="T0" fmla="*/ 276 w 629"/>
                <a:gd name="T1" fmla="*/ 436 h 629"/>
                <a:gd name="T2" fmla="*/ 233 w 629"/>
                <a:gd name="T3" fmla="*/ 411 h 629"/>
                <a:gd name="T4" fmla="*/ 202 w 629"/>
                <a:gd name="T5" fmla="*/ 374 h 629"/>
                <a:gd name="T6" fmla="*/ 187 w 629"/>
                <a:gd name="T7" fmla="*/ 325 h 629"/>
                <a:gd name="T8" fmla="*/ 192 w 629"/>
                <a:gd name="T9" fmla="*/ 274 h 629"/>
                <a:gd name="T10" fmla="*/ 216 w 629"/>
                <a:gd name="T11" fmla="*/ 231 h 629"/>
                <a:gd name="T12" fmla="*/ 253 w 629"/>
                <a:gd name="T13" fmla="*/ 199 h 629"/>
                <a:gd name="T14" fmla="*/ 301 w 629"/>
                <a:gd name="T15" fmla="*/ 184 h 629"/>
                <a:gd name="T16" fmla="*/ 352 w 629"/>
                <a:gd name="T17" fmla="*/ 190 h 629"/>
                <a:gd name="T18" fmla="*/ 395 w 629"/>
                <a:gd name="T19" fmla="*/ 213 h 629"/>
                <a:gd name="T20" fmla="*/ 426 w 629"/>
                <a:gd name="T21" fmla="*/ 252 h 629"/>
                <a:gd name="T22" fmla="*/ 441 w 629"/>
                <a:gd name="T23" fmla="*/ 300 h 629"/>
                <a:gd name="T24" fmla="*/ 436 w 629"/>
                <a:gd name="T25" fmla="*/ 350 h 629"/>
                <a:gd name="T26" fmla="*/ 413 w 629"/>
                <a:gd name="T27" fmla="*/ 394 h 629"/>
                <a:gd name="T28" fmla="*/ 375 w 629"/>
                <a:gd name="T29" fmla="*/ 425 h 629"/>
                <a:gd name="T30" fmla="*/ 327 w 629"/>
                <a:gd name="T31" fmla="*/ 440 h 629"/>
                <a:gd name="T32" fmla="*/ 572 w 629"/>
                <a:gd name="T33" fmla="*/ 346 h 629"/>
                <a:gd name="T34" fmla="*/ 574 w 629"/>
                <a:gd name="T35" fmla="*/ 302 h 629"/>
                <a:gd name="T36" fmla="*/ 620 w 629"/>
                <a:gd name="T37" fmla="*/ 241 h 629"/>
                <a:gd name="T38" fmla="*/ 628 w 629"/>
                <a:gd name="T39" fmla="*/ 231 h 629"/>
                <a:gd name="T40" fmla="*/ 625 w 629"/>
                <a:gd name="T41" fmla="*/ 219 h 629"/>
                <a:gd name="T42" fmla="*/ 544 w 629"/>
                <a:gd name="T43" fmla="*/ 84 h 629"/>
                <a:gd name="T44" fmla="*/ 532 w 629"/>
                <a:gd name="T45" fmla="*/ 83 h 629"/>
                <a:gd name="T46" fmla="*/ 447 w 629"/>
                <a:gd name="T47" fmla="*/ 88 h 629"/>
                <a:gd name="T48" fmla="*/ 407 w 629"/>
                <a:gd name="T49" fmla="*/ 69 h 629"/>
                <a:gd name="T50" fmla="*/ 404 w 629"/>
                <a:gd name="T51" fmla="*/ 7 h 629"/>
                <a:gd name="T52" fmla="*/ 395 w 629"/>
                <a:gd name="T53" fmla="*/ 0 h 629"/>
                <a:gd name="T54" fmla="*/ 235 w 629"/>
                <a:gd name="T55" fmla="*/ 1 h 629"/>
                <a:gd name="T56" fmla="*/ 227 w 629"/>
                <a:gd name="T57" fmla="*/ 10 h 629"/>
                <a:gd name="T58" fmla="*/ 216 w 629"/>
                <a:gd name="T59" fmla="*/ 72 h 629"/>
                <a:gd name="T60" fmla="*/ 177 w 629"/>
                <a:gd name="T61" fmla="*/ 91 h 629"/>
                <a:gd name="T62" fmla="*/ 98 w 629"/>
                <a:gd name="T63" fmla="*/ 84 h 629"/>
                <a:gd name="T64" fmla="*/ 87 w 629"/>
                <a:gd name="T65" fmla="*/ 83 h 629"/>
                <a:gd name="T66" fmla="*/ 78 w 629"/>
                <a:gd name="T67" fmla="*/ 90 h 629"/>
                <a:gd name="T68" fmla="*/ 1 w 629"/>
                <a:gd name="T69" fmla="*/ 228 h 629"/>
                <a:gd name="T70" fmla="*/ 57 w 629"/>
                <a:gd name="T71" fmla="*/ 269 h 629"/>
                <a:gd name="T72" fmla="*/ 54 w 629"/>
                <a:gd name="T73" fmla="*/ 313 h 629"/>
                <a:gd name="T74" fmla="*/ 57 w 629"/>
                <a:gd name="T75" fmla="*/ 355 h 629"/>
                <a:gd name="T76" fmla="*/ 2 w 629"/>
                <a:gd name="T77" fmla="*/ 391 h 629"/>
                <a:gd name="T78" fmla="*/ 1 w 629"/>
                <a:gd name="T79" fmla="*/ 402 h 629"/>
                <a:gd name="T80" fmla="*/ 86 w 629"/>
                <a:gd name="T81" fmla="*/ 543 h 629"/>
                <a:gd name="T82" fmla="*/ 98 w 629"/>
                <a:gd name="T83" fmla="*/ 542 h 629"/>
                <a:gd name="T84" fmla="*/ 177 w 629"/>
                <a:gd name="T85" fmla="*/ 533 h 629"/>
                <a:gd name="T86" fmla="*/ 216 w 629"/>
                <a:gd name="T87" fmla="*/ 552 h 629"/>
                <a:gd name="T88" fmla="*/ 227 w 629"/>
                <a:gd name="T89" fmla="*/ 620 h 629"/>
                <a:gd name="T90" fmla="*/ 235 w 629"/>
                <a:gd name="T91" fmla="*/ 628 h 629"/>
                <a:gd name="T92" fmla="*/ 395 w 629"/>
                <a:gd name="T93" fmla="*/ 629 h 629"/>
                <a:gd name="T94" fmla="*/ 404 w 629"/>
                <a:gd name="T95" fmla="*/ 623 h 629"/>
                <a:gd name="T96" fmla="*/ 407 w 629"/>
                <a:gd name="T97" fmla="*/ 556 h 629"/>
                <a:gd name="T98" fmla="*/ 447 w 629"/>
                <a:gd name="T99" fmla="*/ 538 h 629"/>
                <a:gd name="T100" fmla="*/ 533 w 629"/>
                <a:gd name="T101" fmla="*/ 543 h 629"/>
                <a:gd name="T102" fmla="*/ 545 w 629"/>
                <a:gd name="T103" fmla="*/ 543 h 629"/>
                <a:gd name="T104" fmla="*/ 627 w 629"/>
                <a:gd name="T105" fmla="*/ 405 h 629"/>
                <a:gd name="T106" fmla="*/ 628 w 629"/>
                <a:gd name="T107" fmla="*/ 394 h 629"/>
                <a:gd name="T108" fmla="*/ 621 w 629"/>
                <a:gd name="T109" fmla="*/ 38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9" h="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1" name="Freeform 4360">
              <a:extLst>
                <a:ext uri="{FF2B5EF4-FFF2-40B4-BE49-F238E27FC236}">
                  <a16:creationId xmlns:a16="http://schemas.microsoft.com/office/drawing/2014/main" id="{CDB8F87B-81A2-480F-ADA8-BFB5FD890ACD}"/>
                </a:ext>
              </a:extLst>
            </p:cNvPr>
            <p:cNvSpPr>
              <a:spLocks noEditPoints="1"/>
            </p:cNvSpPr>
            <p:nvPr/>
          </p:nvSpPr>
          <p:spPr bwMode="auto">
            <a:xfrm>
              <a:off x="7781925" y="1387475"/>
              <a:ext cx="115888" cy="117475"/>
            </a:xfrm>
            <a:custGeom>
              <a:avLst/>
              <a:gdLst>
                <a:gd name="T0" fmla="*/ 160 w 362"/>
                <a:gd name="T1" fmla="*/ 252 h 369"/>
                <a:gd name="T2" fmla="*/ 135 w 362"/>
                <a:gd name="T3" fmla="*/ 238 h 369"/>
                <a:gd name="T4" fmla="*/ 118 w 362"/>
                <a:gd name="T5" fmla="*/ 218 h 369"/>
                <a:gd name="T6" fmla="*/ 109 w 362"/>
                <a:gd name="T7" fmla="*/ 190 h 369"/>
                <a:gd name="T8" fmla="*/ 113 w 362"/>
                <a:gd name="T9" fmla="*/ 162 h 369"/>
                <a:gd name="T10" fmla="*/ 125 w 362"/>
                <a:gd name="T11" fmla="*/ 138 h 369"/>
                <a:gd name="T12" fmla="*/ 147 w 362"/>
                <a:gd name="T13" fmla="*/ 121 h 369"/>
                <a:gd name="T14" fmla="*/ 174 w 362"/>
                <a:gd name="T15" fmla="*/ 112 h 369"/>
                <a:gd name="T16" fmla="*/ 202 w 362"/>
                <a:gd name="T17" fmla="*/ 114 h 369"/>
                <a:gd name="T18" fmla="*/ 226 w 362"/>
                <a:gd name="T19" fmla="*/ 128 h 369"/>
                <a:gd name="T20" fmla="*/ 244 w 362"/>
                <a:gd name="T21" fmla="*/ 149 h 369"/>
                <a:gd name="T22" fmla="*/ 252 w 362"/>
                <a:gd name="T23" fmla="*/ 176 h 369"/>
                <a:gd name="T24" fmla="*/ 250 w 362"/>
                <a:gd name="T25" fmla="*/ 205 h 369"/>
                <a:gd name="T26" fmla="*/ 236 w 362"/>
                <a:gd name="T27" fmla="*/ 229 h 369"/>
                <a:gd name="T28" fmla="*/ 215 w 362"/>
                <a:gd name="T29" fmla="*/ 247 h 369"/>
                <a:gd name="T30" fmla="*/ 189 w 362"/>
                <a:gd name="T31" fmla="*/ 254 h 369"/>
                <a:gd name="T32" fmla="*/ 328 w 362"/>
                <a:gd name="T33" fmla="*/ 195 h 369"/>
                <a:gd name="T34" fmla="*/ 354 w 362"/>
                <a:gd name="T35" fmla="*/ 144 h 369"/>
                <a:gd name="T36" fmla="*/ 361 w 362"/>
                <a:gd name="T37" fmla="*/ 136 h 369"/>
                <a:gd name="T38" fmla="*/ 360 w 362"/>
                <a:gd name="T39" fmla="*/ 124 h 369"/>
                <a:gd name="T40" fmla="*/ 316 w 362"/>
                <a:gd name="T41" fmla="*/ 53 h 369"/>
                <a:gd name="T42" fmla="*/ 304 w 362"/>
                <a:gd name="T43" fmla="*/ 52 h 369"/>
                <a:gd name="T44" fmla="*/ 256 w 362"/>
                <a:gd name="T45" fmla="*/ 56 h 369"/>
                <a:gd name="T46" fmla="*/ 236 w 362"/>
                <a:gd name="T47" fmla="*/ 10 h 369"/>
                <a:gd name="T48" fmla="*/ 229 w 362"/>
                <a:gd name="T49" fmla="*/ 2 h 369"/>
                <a:gd name="T50" fmla="*/ 146 w 362"/>
                <a:gd name="T51" fmla="*/ 0 h 369"/>
                <a:gd name="T52" fmla="*/ 135 w 362"/>
                <a:gd name="T53" fmla="*/ 3 h 369"/>
                <a:gd name="T54" fmla="*/ 131 w 362"/>
                <a:gd name="T55" fmla="*/ 14 h 369"/>
                <a:gd name="T56" fmla="*/ 99 w 362"/>
                <a:gd name="T57" fmla="*/ 63 h 369"/>
                <a:gd name="T58" fmla="*/ 55 w 362"/>
                <a:gd name="T59" fmla="*/ 51 h 369"/>
                <a:gd name="T60" fmla="*/ 44 w 362"/>
                <a:gd name="T61" fmla="*/ 54 h 369"/>
                <a:gd name="T62" fmla="*/ 1 w 362"/>
                <a:gd name="T63" fmla="*/ 126 h 369"/>
                <a:gd name="T64" fmla="*/ 2 w 362"/>
                <a:gd name="T65" fmla="*/ 139 h 369"/>
                <a:gd name="T66" fmla="*/ 36 w 362"/>
                <a:gd name="T67" fmla="*/ 160 h 369"/>
                <a:gd name="T68" fmla="*/ 36 w 362"/>
                <a:gd name="T69" fmla="*/ 207 h 369"/>
                <a:gd name="T70" fmla="*/ 1 w 362"/>
                <a:gd name="T71" fmla="*/ 230 h 369"/>
                <a:gd name="T72" fmla="*/ 1 w 362"/>
                <a:gd name="T73" fmla="*/ 240 h 369"/>
                <a:gd name="T74" fmla="*/ 44 w 362"/>
                <a:gd name="T75" fmla="*/ 313 h 369"/>
                <a:gd name="T76" fmla="*/ 60 w 362"/>
                <a:gd name="T77" fmla="*/ 314 h 369"/>
                <a:gd name="T78" fmla="*/ 120 w 362"/>
                <a:gd name="T79" fmla="*/ 316 h 369"/>
                <a:gd name="T80" fmla="*/ 132 w 362"/>
                <a:gd name="T81" fmla="*/ 359 h 369"/>
                <a:gd name="T82" fmla="*/ 140 w 362"/>
                <a:gd name="T83" fmla="*/ 368 h 369"/>
                <a:gd name="T84" fmla="*/ 225 w 362"/>
                <a:gd name="T85" fmla="*/ 368 h 369"/>
                <a:gd name="T86" fmla="*/ 233 w 362"/>
                <a:gd name="T87" fmla="*/ 361 h 369"/>
                <a:gd name="T88" fmla="*/ 237 w 362"/>
                <a:gd name="T89" fmla="*/ 321 h 369"/>
                <a:gd name="T90" fmla="*/ 274 w 362"/>
                <a:gd name="T91" fmla="*/ 298 h 369"/>
                <a:gd name="T92" fmla="*/ 310 w 362"/>
                <a:gd name="T93" fmla="*/ 316 h 369"/>
                <a:gd name="T94" fmla="*/ 360 w 362"/>
                <a:gd name="T95" fmla="*/ 243 h 369"/>
                <a:gd name="T96" fmla="*/ 362 w 362"/>
                <a:gd name="T97" fmla="*/ 232 h 369"/>
                <a:gd name="T98" fmla="*/ 354 w 362"/>
                <a:gd name="T99" fmla="*/ 223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62" h="369">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2" name="Freeform 4346" descr="Icon of box and whisker chart. ">
            <a:extLst>
              <a:ext uri="{FF2B5EF4-FFF2-40B4-BE49-F238E27FC236}">
                <a16:creationId xmlns:a16="http://schemas.microsoft.com/office/drawing/2014/main" id="{D131817A-5B27-4718-8BAC-45C9CEDA45D9}"/>
              </a:ext>
            </a:extLst>
          </p:cNvPr>
          <p:cNvSpPr>
            <a:spLocks noEditPoints="1"/>
          </p:cNvSpPr>
          <p:nvPr/>
        </p:nvSpPr>
        <p:spPr bwMode="auto">
          <a:xfrm>
            <a:off x="3967321" y="3532346"/>
            <a:ext cx="345758" cy="345758"/>
          </a:xfrm>
          <a:custGeom>
            <a:avLst/>
            <a:gdLst>
              <a:gd name="T0" fmla="*/ 706 w 898"/>
              <a:gd name="T1" fmla="*/ 479 h 898"/>
              <a:gd name="T2" fmla="*/ 652 w 898"/>
              <a:gd name="T3" fmla="*/ 556 h 898"/>
              <a:gd name="T4" fmla="*/ 632 w 898"/>
              <a:gd name="T5" fmla="*/ 551 h 898"/>
              <a:gd name="T6" fmla="*/ 576 w 898"/>
              <a:gd name="T7" fmla="*/ 477 h 898"/>
              <a:gd name="T8" fmla="*/ 571 w 898"/>
              <a:gd name="T9" fmla="*/ 398 h 898"/>
              <a:gd name="T10" fmla="*/ 628 w 898"/>
              <a:gd name="T11" fmla="*/ 129 h 898"/>
              <a:gd name="T12" fmla="*/ 643 w 898"/>
              <a:gd name="T13" fmla="*/ 114 h 898"/>
              <a:gd name="T14" fmla="*/ 658 w 898"/>
              <a:gd name="T15" fmla="*/ 129 h 898"/>
              <a:gd name="T16" fmla="*/ 717 w 898"/>
              <a:gd name="T17" fmla="*/ 398 h 898"/>
              <a:gd name="T18" fmla="*/ 621 w 898"/>
              <a:gd name="T19" fmla="*/ 758 h 898"/>
              <a:gd name="T20" fmla="*/ 589 w 898"/>
              <a:gd name="T21" fmla="*/ 727 h 898"/>
              <a:gd name="T22" fmla="*/ 589 w 898"/>
              <a:gd name="T23" fmla="*/ 680 h 898"/>
              <a:gd name="T24" fmla="*/ 621 w 898"/>
              <a:gd name="T25" fmla="*/ 648 h 898"/>
              <a:gd name="T26" fmla="*/ 667 w 898"/>
              <a:gd name="T27" fmla="*/ 648 h 898"/>
              <a:gd name="T28" fmla="*/ 699 w 898"/>
              <a:gd name="T29" fmla="*/ 680 h 898"/>
              <a:gd name="T30" fmla="*/ 699 w 898"/>
              <a:gd name="T31" fmla="*/ 727 h 898"/>
              <a:gd name="T32" fmla="*/ 667 w 898"/>
              <a:gd name="T33" fmla="*/ 758 h 898"/>
              <a:gd name="T34" fmla="*/ 536 w 898"/>
              <a:gd name="T35" fmla="*/ 294 h 898"/>
              <a:gd name="T36" fmla="*/ 479 w 898"/>
              <a:gd name="T37" fmla="*/ 546 h 898"/>
              <a:gd name="T38" fmla="*/ 461 w 898"/>
              <a:gd name="T39" fmla="*/ 558 h 898"/>
              <a:gd name="T40" fmla="*/ 450 w 898"/>
              <a:gd name="T41" fmla="*/ 299 h 898"/>
              <a:gd name="T42" fmla="*/ 390 w 898"/>
              <a:gd name="T43" fmla="*/ 287 h 898"/>
              <a:gd name="T44" fmla="*/ 398 w 898"/>
              <a:gd name="T45" fmla="*/ 211 h 898"/>
              <a:gd name="T46" fmla="*/ 454 w 898"/>
              <a:gd name="T47" fmla="*/ 118 h 898"/>
              <a:gd name="T48" fmla="*/ 475 w 898"/>
              <a:gd name="T49" fmla="*/ 118 h 898"/>
              <a:gd name="T50" fmla="*/ 530 w 898"/>
              <a:gd name="T51" fmla="*/ 211 h 898"/>
              <a:gd name="T52" fmla="*/ 465 w 898"/>
              <a:gd name="T53" fmla="*/ 763 h 898"/>
              <a:gd name="T54" fmla="*/ 422 w 898"/>
              <a:gd name="T55" fmla="*/ 745 h 898"/>
              <a:gd name="T56" fmla="*/ 405 w 898"/>
              <a:gd name="T57" fmla="*/ 703 h 898"/>
              <a:gd name="T58" fmla="*/ 422 w 898"/>
              <a:gd name="T59" fmla="*/ 661 h 898"/>
              <a:gd name="T60" fmla="*/ 465 w 898"/>
              <a:gd name="T61" fmla="*/ 643 h 898"/>
              <a:gd name="T62" fmla="*/ 506 w 898"/>
              <a:gd name="T63" fmla="*/ 661 h 898"/>
              <a:gd name="T64" fmla="*/ 525 w 898"/>
              <a:gd name="T65" fmla="*/ 703 h 898"/>
              <a:gd name="T66" fmla="*/ 506 w 898"/>
              <a:gd name="T67" fmla="*/ 745 h 898"/>
              <a:gd name="T68" fmla="*/ 465 w 898"/>
              <a:gd name="T69" fmla="*/ 763 h 898"/>
              <a:gd name="T70" fmla="*/ 318 w 898"/>
              <a:gd name="T71" fmla="*/ 419 h 898"/>
              <a:gd name="T72" fmla="*/ 263 w 898"/>
              <a:gd name="T73" fmla="*/ 556 h 898"/>
              <a:gd name="T74" fmla="*/ 242 w 898"/>
              <a:gd name="T75" fmla="*/ 551 h 898"/>
              <a:gd name="T76" fmla="*/ 186 w 898"/>
              <a:gd name="T77" fmla="*/ 417 h 898"/>
              <a:gd name="T78" fmla="*/ 181 w 898"/>
              <a:gd name="T79" fmla="*/ 339 h 898"/>
              <a:gd name="T80" fmla="*/ 240 w 898"/>
              <a:gd name="T81" fmla="*/ 129 h 898"/>
              <a:gd name="T82" fmla="*/ 255 w 898"/>
              <a:gd name="T83" fmla="*/ 114 h 898"/>
              <a:gd name="T84" fmla="*/ 270 w 898"/>
              <a:gd name="T85" fmla="*/ 129 h 898"/>
              <a:gd name="T86" fmla="*/ 329 w 898"/>
              <a:gd name="T87" fmla="*/ 339 h 898"/>
              <a:gd name="T88" fmla="*/ 231 w 898"/>
              <a:gd name="T89" fmla="*/ 758 h 898"/>
              <a:gd name="T90" fmla="*/ 200 w 898"/>
              <a:gd name="T91" fmla="*/ 727 h 898"/>
              <a:gd name="T92" fmla="*/ 200 w 898"/>
              <a:gd name="T93" fmla="*/ 680 h 898"/>
              <a:gd name="T94" fmla="*/ 231 w 898"/>
              <a:gd name="T95" fmla="*/ 648 h 898"/>
              <a:gd name="T96" fmla="*/ 278 w 898"/>
              <a:gd name="T97" fmla="*/ 648 h 898"/>
              <a:gd name="T98" fmla="*/ 311 w 898"/>
              <a:gd name="T99" fmla="*/ 680 h 898"/>
              <a:gd name="T100" fmla="*/ 311 w 898"/>
              <a:gd name="T101" fmla="*/ 727 h 898"/>
              <a:gd name="T102" fmla="*/ 278 w 898"/>
              <a:gd name="T103" fmla="*/ 758 h 898"/>
              <a:gd name="T104" fmla="*/ 10 w 898"/>
              <a:gd name="T105" fmla="*/ 2 h 898"/>
              <a:gd name="T106" fmla="*/ 1 w 898"/>
              <a:gd name="T107" fmla="*/ 886 h 898"/>
              <a:gd name="T108" fmla="*/ 883 w 898"/>
              <a:gd name="T109" fmla="*/ 898 h 898"/>
              <a:gd name="T110" fmla="*/ 898 w 898"/>
              <a:gd name="T111" fmla="*/ 883 h 898"/>
              <a:gd name="T112" fmla="*/ 886 w 898"/>
              <a:gd name="T113" fmla="*/ 0 h 8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8" h="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2997151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D90D3-D7D9-7A81-CE62-A514879BAFBE}"/>
              </a:ext>
            </a:extLst>
          </p:cNvPr>
          <p:cNvSpPr txBox="1">
            <a:spLocks/>
          </p:cNvSpPr>
          <p:nvPr/>
        </p:nvSpPr>
        <p:spPr>
          <a:xfrm>
            <a:off x="228600" y="190500"/>
            <a:ext cx="11734800" cy="387798"/>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Tools used for the Analysis</a:t>
            </a:r>
            <a:r>
              <a:rPr lang="en-US" sz="2800" dirty="0">
                <a:solidFill>
                  <a:schemeClr val="tx1">
                    <a:lumMod val="75000"/>
                    <a:lumOff val="25000"/>
                  </a:schemeClr>
                </a:solidFill>
              </a:rPr>
              <a:t>  </a:t>
            </a:r>
          </a:p>
        </p:txBody>
      </p:sp>
      <p:cxnSp>
        <p:nvCxnSpPr>
          <p:cNvPr id="3" name="Straight Connector 2">
            <a:extLst>
              <a:ext uri="{FF2B5EF4-FFF2-40B4-BE49-F238E27FC236}">
                <a16:creationId xmlns:a16="http://schemas.microsoft.com/office/drawing/2014/main" id="{D495D4A3-95F3-C2B9-5597-32DF85A6E9D9}"/>
              </a:ext>
              <a:ext uri="{C183D7F6-B498-43B3-948B-1728B52AA6E4}">
                <adec:decorative xmlns:adec="http://schemas.microsoft.com/office/drawing/2017/decorative" val="1"/>
              </a:ext>
            </a:extLst>
          </p:cNvPr>
          <p:cNvCxnSpPr>
            <a:cxnSpLocks/>
          </p:cNvCxnSpPr>
          <p:nvPr/>
        </p:nvCxnSpPr>
        <p:spPr>
          <a:xfrm>
            <a:off x="0" y="522898"/>
            <a:ext cx="3810000"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941602D5-25D0-5F7D-839D-F10C362557E8}"/>
              </a:ext>
              <a:ext uri="{C183D7F6-B498-43B3-948B-1728B52AA6E4}">
                <adec:decorative xmlns:adec="http://schemas.microsoft.com/office/drawing/2017/decorative" val="1"/>
              </a:ext>
            </a:extLst>
          </p:cNvPr>
          <p:cNvCxnSpPr>
            <a:cxnSpLocks/>
          </p:cNvCxnSpPr>
          <p:nvPr/>
        </p:nvCxnSpPr>
        <p:spPr>
          <a:xfrm>
            <a:off x="8420100" y="522898"/>
            <a:ext cx="3771900"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674BFD30-027B-A092-72B0-7AB37D9755AE}"/>
              </a:ext>
            </a:extLst>
          </p:cNvPr>
          <p:cNvSpPr txBox="1"/>
          <p:nvPr/>
        </p:nvSpPr>
        <p:spPr>
          <a:xfrm>
            <a:off x="1190625" y="1340982"/>
            <a:ext cx="9810750" cy="3416320"/>
          </a:xfrm>
          <a:prstGeom prst="rect">
            <a:avLst/>
          </a:prstGeom>
          <a:noFill/>
        </p:spPr>
        <p:txBody>
          <a:bodyPr wrap="square" rtlCol="0">
            <a:spAutoFit/>
          </a:bodyPr>
          <a:lstStyle/>
          <a:p>
            <a:pPr marL="285750" indent="-285750">
              <a:buFont typeface="Arial" panose="020B0604020202020204" pitchFamily="34" charset="0"/>
              <a:buChar char="•"/>
            </a:pPr>
            <a:r>
              <a:rPr lang="en-US" sz="3600" b="1" dirty="0"/>
              <a:t>Python</a:t>
            </a:r>
            <a:r>
              <a:rPr lang="en-US" sz="3600" dirty="0"/>
              <a:t> - Google </a:t>
            </a:r>
            <a:r>
              <a:rPr lang="en-US" sz="3600" dirty="0" err="1"/>
              <a:t>Colab</a:t>
            </a:r>
            <a:endParaRPr lang="en-US" sz="3600" dirty="0"/>
          </a:p>
          <a:p>
            <a:pPr marL="285750" indent="-285750">
              <a:buFont typeface="Arial" panose="020B0604020202020204" pitchFamily="34" charset="0"/>
              <a:buChar char="•"/>
            </a:pPr>
            <a:r>
              <a:rPr lang="en-US" sz="3600" b="1" dirty="0" err="1"/>
              <a:t>OpenData</a:t>
            </a:r>
            <a:r>
              <a:rPr lang="en-US" sz="3600" dirty="0"/>
              <a:t> – Source of the </a:t>
            </a:r>
            <a:r>
              <a:rPr lang="en-US" sz="3600" dirty="0" err="1"/>
              <a:t>NYPD_Arrest_Data</a:t>
            </a:r>
            <a:endParaRPr lang="en-US" sz="3600" dirty="0"/>
          </a:p>
          <a:p>
            <a:pPr marL="285750" indent="-285750">
              <a:buFont typeface="Arial" panose="020B0604020202020204" pitchFamily="34" charset="0"/>
              <a:buChar char="•"/>
            </a:pPr>
            <a:r>
              <a:rPr lang="en-US" sz="3600" b="1" dirty="0"/>
              <a:t>NYC.gov website </a:t>
            </a:r>
            <a:r>
              <a:rPr lang="en-US" sz="3600" dirty="0"/>
              <a:t>– To learn about the mission of NYPD is New York City. (https://www.nyc.gov/site/nypd/news/p00084/nypd-citywide-crime-statistics-june-2023)</a:t>
            </a:r>
          </a:p>
        </p:txBody>
      </p:sp>
    </p:spTree>
    <p:extLst>
      <p:ext uri="{BB962C8B-B14F-4D97-AF65-F5344CB8AC3E}">
        <p14:creationId xmlns:p14="http://schemas.microsoft.com/office/powerpoint/2010/main" val="2001965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hidden="1">
            <a:extLst>
              <a:ext uri="{FF2B5EF4-FFF2-40B4-BE49-F238E27FC236}">
                <a16:creationId xmlns:a16="http://schemas.microsoft.com/office/drawing/2014/main" id="{9FDB6406-0CDB-4213-A1B6-DE47D953FED3}"/>
              </a:ext>
            </a:extLst>
          </p:cNvPr>
          <p:cNvSpPr>
            <a:spLocks noGrp="1"/>
          </p:cNvSpPr>
          <p:nvPr>
            <p:ph type="title"/>
          </p:nvPr>
        </p:nvSpPr>
        <p:spPr/>
        <p:txBody>
          <a:bodyPr/>
          <a:lstStyle/>
          <a:p>
            <a:r>
              <a:rPr lang="en-US" dirty="0"/>
              <a:t>Project analysis slide 3</a:t>
            </a:r>
          </a:p>
        </p:txBody>
      </p:sp>
      <p:sp>
        <p:nvSpPr>
          <p:cNvPr id="3" name="Content Placeholder 2">
            <a:extLst>
              <a:ext uri="{FF2B5EF4-FFF2-40B4-BE49-F238E27FC236}">
                <a16:creationId xmlns:a16="http://schemas.microsoft.com/office/drawing/2014/main" id="{7D82581D-553C-ACD8-9DF7-647D10B14CC6}"/>
              </a:ext>
            </a:extLst>
          </p:cNvPr>
          <p:cNvSpPr>
            <a:spLocks noGrp="1"/>
          </p:cNvSpPr>
          <p:nvPr>
            <p:ph sz="half" idx="1"/>
          </p:nvPr>
        </p:nvSpPr>
        <p:spPr/>
        <p:txBody>
          <a:bodyPr/>
          <a:lstStyle/>
          <a:p>
            <a:r>
              <a:rPr lang="en-US" b="1" dirty="0"/>
              <a:t>NYPD</a:t>
            </a:r>
            <a:r>
              <a:rPr lang="en-US" dirty="0"/>
              <a:t> is the New York Police Department.</a:t>
            </a:r>
          </a:p>
          <a:p>
            <a:r>
              <a:rPr lang="en-US" b="1" dirty="0"/>
              <a:t>NYPD’s</a:t>
            </a:r>
            <a:r>
              <a:rPr lang="en-US" dirty="0"/>
              <a:t> mission is to enhance the quality of life in New York City by working in partnership with the community to enforce the law, preserve peace, protect the people, reduce fear, and maintain order.</a:t>
            </a:r>
          </a:p>
        </p:txBody>
      </p:sp>
      <p:pic>
        <p:nvPicPr>
          <p:cNvPr id="7" name="Content Placeholder 6" descr="A group of police officers with face masks&#10;&#10;Description automatically generated">
            <a:extLst>
              <a:ext uri="{FF2B5EF4-FFF2-40B4-BE49-F238E27FC236}">
                <a16:creationId xmlns:a16="http://schemas.microsoft.com/office/drawing/2014/main" id="{82C7D7ED-0C5A-0D61-EE48-CBCBCFBB1CAF}"/>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277516" y="1825624"/>
            <a:ext cx="5181600" cy="4351337"/>
          </a:xfrm>
        </p:spPr>
      </p:pic>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Introduction</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57" name="Freeform 4344" descr="Icon of wrench. ">
            <a:extLst>
              <a:ext uri="{FF2B5EF4-FFF2-40B4-BE49-F238E27FC236}">
                <a16:creationId xmlns:a16="http://schemas.microsoft.com/office/drawing/2014/main" id="{C131659B-1A41-4821-9349-1E69BBBB560E}"/>
              </a:ext>
            </a:extLst>
          </p:cNvPr>
          <p:cNvSpPr>
            <a:spLocks/>
          </p:cNvSpPr>
          <p:nvPr/>
        </p:nvSpPr>
        <p:spPr bwMode="auto">
          <a:xfrm>
            <a:off x="3742205" y="2300343"/>
            <a:ext cx="373996" cy="373996"/>
          </a:xfrm>
          <a:custGeom>
            <a:avLst/>
            <a:gdLst>
              <a:gd name="T0" fmla="*/ 853 w 886"/>
              <a:gd name="T1" fmla="*/ 137 h 886"/>
              <a:gd name="T2" fmla="*/ 842 w 886"/>
              <a:gd name="T3" fmla="*/ 134 h 886"/>
              <a:gd name="T4" fmla="*/ 833 w 886"/>
              <a:gd name="T5" fmla="*/ 138 h 886"/>
              <a:gd name="T6" fmla="*/ 646 w 886"/>
              <a:gd name="T7" fmla="*/ 172 h 886"/>
              <a:gd name="T8" fmla="*/ 754 w 886"/>
              <a:gd name="T9" fmla="*/ 46 h 886"/>
              <a:gd name="T10" fmla="*/ 754 w 886"/>
              <a:gd name="T11" fmla="*/ 37 h 886"/>
              <a:gd name="T12" fmla="*/ 747 w 886"/>
              <a:gd name="T13" fmla="*/ 29 h 886"/>
              <a:gd name="T14" fmla="*/ 704 w 886"/>
              <a:gd name="T15" fmla="*/ 12 h 886"/>
              <a:gd name="T16" fmla="*/ 659 w 886"/>
              <a:gd name="T17" fmla="*/ 2 h 886"/>
              <a:gd name="T18" fmla="*/ 615 w 886"/>
              <a:gd name="T19" fmla="*/ 0 h 886"/>
              <a:gd name="T20" fmla="*/ 577 w 886"/>
              <a:gd name="T21" fmla="*/ 6 h 886"/>
              <a:gd name="T22" fmla="*/ 539 w 886"/>
              <a:gd name="T23" fmla="*/ 15 h 886"/>
              <a:gd name="T24" fmla="*/ 505 w 886"/>
              <a:gd name="T25" fmla="*/ 31 h 886"/>
              <a:gd name="T26" fmla="*/ 473 w 886"/>
              <a:gd name="T27" fmla="*/ 52 h 886"/>
              <a:gd name="T28" fmla="*/ 443 w 886"/>
              <a:gd name="T29" fmla="*/ 76 h 886"/>
              <a:gd name="T30" fmla="*/ 405 w 886"/>
              <a:gd name="T31" fmla="*/ 124 h 886"/>
              <a:gd name="T32" fmla="*/ 380 w 886"/>
              <a:gd name="T33" fmla="*/ 178 h 886"/>
              <a:gd name="T34" fmla="*/ 368 w 886"/>
              <a:gd name="T35" fmla="*/ 235 h 886"/>
              <a:gd name="T36" fmla="*/ 368 w 886"/>
              <a:gd name="T37" fmla="*/ 293 h 886"/>
              <a:gd name="T38" fmla="*/ 382 w 886"/>
              <a:gd name="T39" fmla="*/ 351 h 886"/>
              <a:gd name="T40" fmla="*/ 21 w 886"/>
              <a:gd name="T41" fmla="*/ 738 h 886"/>
              <a:gd name="T42" fmla="*/ 7 w 886"/>
              <a:gd name="T43" fmla="*/ 762 h 886"/>
              <a:gd name="T44" fmla="*/ 1 w 886"/>
              <a:gd name="T45" fmla="*/ 787 h 886"/>
              <a:gd name="T46" fmla="*/ 2 w 886"/>
              <a:gd name="T47" fmla="*/ 813 h 886"/>
              <a:gd name="T48" fmla="*/ 11 w 886"/>
              <a:gd name="T49" fmla="*/ 838 h 886"/>
              <a:gd name="T50" fmla="*/ 27 w 886"/>
              <a:gd name="T51" fmla="*/ 860 h 886"/>
              <a:gd name="T52" fmla="*/ 48 w 886"/>
              <a:gd name="T53" fmla="*/ 875 h 886"/>
              <a:gd name="T54" fmla="*/ 73 w 886"/>
              <a:gd name="T55" fmla="*/ 884 h 886"/>
              <a:gd name="T56" fmla="*/ 99 w 886"/>
              <a:gd name="T57" fmla="*/ 885 h 886"/>
              <a:gd name="T58" fmla="*/ 125 w 886"/>
              <a:gd name="T59" fmla="*/ 879 h 886"/>
              <a:gd name="T60" fmla="*/ 148 w 886"/>
              <a:gd name="T61" fmla="*/ 866 h 886"/>
              <a:gd name="T62" fmla="*/ 530 w 886"/>
              <a:gd name="T63" fmla="*/ 502 h 886"/>
              <a:gd name="T64" fmla="*/ 570 w 886"/>
              <a:gd name="T65" fmla="*/ 515 h 886"/>
              <a:gd name="T66" fmla="*/ 612 w 886"/>
              <a:gd name="T67" fmla="*/ 520 h 886"/>
              <a:gd name="T68" fmla="*/ 626 w 886"/>
              <a:gd name="T69" fmla="*/ 520 h 886"/>
              <a:gd name="T70" fmla="*/ 664 w 886"/>
              <a:gd name="T71" fmla="*/ 518 h 886"/>
              <a:gd name="T72" fmla="*/ 702 w 886"/>
              <a:gd name="T73" fmla="*/ 509 h 886"/>
              <a:gd name="T74" fmla="*/ 737 w 886"/>
              <a:gd name="T75" fmla="*/ 496 h 886"/>
              <a:gd name="T76" fmla="*/ 769 w 886"/>
              <a:gd name="T77" fmla="*/ 477 h 886"/>
              <a:gd name="T78" fmla="*/ 800 w 886"/>
              <a:gd name="T79" fmla="*/ 454 h 886"/>
              <a:gd name="T80" fmla="*/ 837 w 886"/>
              <a:gd name="T81" fmla="*/ 413 h 886"/>
              <a:gd name="T82" fmla="*/ 867 w 886"/>
              <a:gd name="T83" fmla="*/ 360 h 886"/>
              <a:gd name="T84" fmla="*/ 883 w 886"/>
              <a:gd name="T85" fmla="*/ 301 h 886"/>
              <a:gd name="T86" fmla="*/ 885 w 886"/>
              <a:gd name="T87" fmla="*/ 241 h 886"/>
              <a:gd name="T88" fmla="*/ 873 w 886"/>
              <a:gd name="T89" fmla="*/ 181 h 8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86" h="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822569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2AC0C949-7A02-4C95-8017-D82E7E71C4F7}"/>
              </a:ext>
            </a:extLst>
          </p:cNvPr>
          <p:cNvSpPr>
            <a:spLocks noGrp="1"/>
          </p:cNvSpPr>
          <p:nvPr>
            <p:ph type="title" idx="4294967295"/>
          </p:nvPr>
        </p:nvSpPr>
        <p:spPr>
          <a:xfrm>
            <a:off x="0" y="365125"/>
            <a:ext cx="10515600" cy="1325563"/>
          </a:xfrm>
        </p:spPr>
        <p:txBody>
          <a:bodyPr/>
          <a:lstStyle/>
          <a:p>
            <a:r>
              <a:rPr lang="en-US" dirty="0"/>
              <a:t>Project analysis slide 5</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105775" y="522898"/>
            <a:ext cx="4086225"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Explore the Data</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08622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F76A4A17-CC7A-E079-BCDF-0D6185006AA3}"/>
              </a:ext>
            </a:extLst>
          </p:cNvPr>
          <p:cNvSpPr txBox="1"/>
          <p:nvPr/>
        </p:nvSpPr>
        <p:spPr>
          <a:xfrm>
            <a:off x="838200" y="723900"/>
            <a:ext cx="10534650" cy="5139869"/>
          </a:xfrm>
          <a:prstGeom prst="rect">
            <a:avLst/>
          </a:prstGeom>
          <a:noFill/>
        </p:spPr>
        <p:txBody>
          <a:bodyPr wrap="square" rtlCol="0">
            <a:spAutoFit/>
          </a:bodyPr>
          <a:lstStyle/>
          <a:p>
            <a:pPr marL="285750" indent="-285750">
              <a:buFont typeface="Arial" panose="020B0604020202020204" pitchFamily="34" charset="0"/>
              <a:buChar char="•"/>
            </a:pPr>
            <a:r>
              <a:rPr lang="en-US" sz="2400" b="1" dirty="0"/>
              <a:t>NYC </a:t>
            </a:r>
            <a:r>
              <a:rPr lang="en-US" sz="2400" b="1" dirty="0" err="1"/>
              <a:t>OpenData</a:t>
            </a:r>
            <a:r>
              <a:rPr lang="en-US" sz="2400" b="1" dirty="0"/>
              <a:t> </a:t>
            </a:r>
            <a:r>
              <a:rPr lang="en-US" sz="2400" dirty="0"/>
              <a:t>- NYPD Arrest Data (Year to Date) | NYC Open Data (cityofnewyork.us)</a:t>
            </a:r>
          </a:p>
          <a:p>
            <a:r>
              <a:rPr lang="en-US" sz="2400" dirty="0"/>
              <a:t>	</a:t>
            </a:r>
            <a:r>
              <a:rPr lang="en-US" sz="2400" dirty="0">
                <a:solidFill>
                  <a:schemeClr val="accent3">
                    <a:lumMod val="75000"/>
                  </a:schemeClr>
                </a:solidFill>
                <a:hlinkClick r:id="rId3">
                  <a:extLst>
                    <a:ext uri="{A12FA001-AC4F-418D-AE19-62706E023703}">
                      <ahyp:hlinkClr xmlns:ahyp="http://schemas.microsoft.com/office/drawing/2018/hyperlinkcolor" val="tx"/>
                    </a:ext>
                  </a:extLst>
                </a:hlinkClick>
              </a:rPr>
              <a:t>https://data.cityofnewyork.us/Public-Safety/NYPD-Arrest-Data-Year-to-Date-/uip8-fykc</a:t>
            </a:r>
            <a:endParaRPr lang="en-US" sz="2400" dirty="0">
              <a:solidFill>
                <a:schemeClr val="accent3">
                  <a:lumMod val="75000"/>
                </a:schemeClr>
              </a:solidFill>
            </a:endParaRPr>
          </a:p>
          <a:p>
            <a:endParaRPr lang="en-US" sz="2400" dirty="0"/>
          </a:p>
          <a:p>
            <a:pPr marL="285750" indent="-285750">
              <a:buFont typeface="Arial" panose="020B0604020202020204" pitchFamily="34" charset="0"/>
              <a:buChar char="•"/>
            </a:pPr>
            <a:r>
              <a:rPr lang="en-US" sz="2400" dirty="0"/>
              <a:t>This dataset contains in total </a:t>
            </a:r>
            <a:r>
              <a:rPr lang="en-US" sz="2800" b="1" dirty="0"/>
              <a:t>112,571 rows</a:t>
            </a:r>
            <a:r>
              <a:rPr lang="en-US" sz="2400" dirty="0"/>
              <a:t>, where each row represents an “</a:t>
            </a:r>
            <a:r>
              <a:rPr lang="en-US" sz="2400" b="1" dirty="0"/>
              <a:t>Arrest</a:t>
            </a:r>
            <a:r>
              <a:rPr lang="en-US" sz="2400" dirty="0"/>
              <a:t>” or “Offense”.</a:t>
            </a:r>
          </a:p>
          <a:p>
            <a:r>
              <a:rPr lang="en-US" sz="2400" dirty="0"/>
              <a:t>	 It also contains 24 columns, where each column represents a descriptive entity for the data.</a:t>
            </a:r>
          </a:p>
          <a:p>
            <a:pPr marL="342900" indent="-342900">
              <a:buFont typeface="Arial" panose="020B0604020202020204" pitchFamily="34" charset="0"/>
              <a:buChar char="•"/>
            </a:pPr>
            <a:r>
              <a:rPr lang="en-US" sz="2400" dirty="0"/>
              <a:t>In this data, there are only arrests that occurred in this year. Meaning from </a:t>
            </a:r>
            <a:r>
              <a:rPr lang="en-US" sz="2400" b="1" dirty="0"/>
              <a:t>January 2023 to June 2023. </a:t>
            </a:r>
            <a:r>
              <a:rPr lang="en-US" sz="2400" dirty="0"/>
              <a:t>(It was last updated on July 14</a:t>
            </a:r>
            <a:r>
              <a:rPr lang="en-US" sz="2400" baseline="30000" dirty="0"/>
              <a:t>th</a:t>
            </a:r>
            <a:r>
              <a:rPr lang="en-US" sz="2400" dirty="0"/>
              <a:t>, 2023) </a:t>
            </a:r>
          </a:p>
          <a:p>
            <a:endParaRPr lang="en-US" sz="2400" dirty="0"/>
          </a:p>
          <a:p>
            <a:endParaRPr lang="en-US" dirty="0"/>
          </a:p>
          <a:p>
            <a:endParaRPr lang="en-US" dirty="0"/>
          </a:p>
        </p:txBody>
      </p:sp>
    </p:spTree>
    <p:extLst>
      <p:ext uri="{BB962C8B-B14F-4D97-AF65-F5344CB8AC3E}">
        <p14:creationId xmlns:p14="http://schemas.microsoft.com/office/powerpoint/2010/main" val="1212140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hidden="1">
            <a:extLst>
              <a:ext uri="{FF2B5EF4-FFF2-40B4-BE49-F238E27FC236}">
                <a16:creationId xmlns:a16="http://schemas.microsoft.com/office/drawing/2014/main" id="{166BC32C-2E11-43D3-963B-9766918E0FE5}"/>
              </a:ext>
            </a:extLst>
          </p:cNvPr>
          <p:cNvSpPr>
            <a:spLocks noGrp="1"/>
          </p:cNvSpPr>
          <p:nvPr>
            <p:ph type="title" idx="4294967295"/>
          </p:nvPr>
        </p:nvSpPr>
        <p:spPr>
          <a:xfrm>
            <a:off x="0" y="365125"/>
            <a:ext cx="10515600" cy="1325563"/>
          </a:xfrm>
        </p:spPr>
        <p:txBody>
          <a:bodyPr/>
          <a:lstStyle/>
          <a:p>
            <a:r>
              <a:rPr lang="en-US" dirty="0"/>
              <a:t>Project analysis slide 6</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7181850" y="522898"/>
            <a:ext cx="5010150" cy="27598"/>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228600" y="190500"/>
            <a:ext cx="117348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Analysis</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522898"/>
            <a:ext cx="4819650"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pSp>
        <p:nvGrpSpPr>
          <p:cNvPr id="41" name="Group 40" descr="Icon of human being and speech bubble. ">
            <a:extLst>
              <a:ext uri="{FF2B5EF4-FFF2-40B4-BE49-F238E27FC236}">
                <a16:creationId xmlns:a16="http://schemas.microsoft.com/office/drawing/2014/main" id="{F9B9D0B7-66BB-408F-A1CC-EA2209284AAD}"/>
              </a:ext>
            </a:extLst>
          </p:cNvPr>
          <p:cNvGrpSpPr/>
          <p:nvPr/>
        </p:nvGrpSpPr>
        <p:grpSpPr>
          <a:xfrm>
            <a:off x="2095500" y="2209800"/>
            <a:ext cx="2495550" cy="1981200"/>
            <a:chOff x="3171788" y="779462"/>
            <a:chExt cx="284163" cy="285751"/>
          </a:xfrm>
          <a:solidFill>
            <a:schemeClr val="accent3">
              <a:lumMod val="75000"/>
            </a:schemeClr>
          </a:solidFill>
        </p:grpSpPr>
        <p:sp>
          <p:nvSpPr>
            <p:cNvPr id="42" name="Freeform 2993">
              <a:extLst>
                <a:ext uri="{FF2B5EF4-FFF2-40B4-BE49-F238E27FC236}">
                  <a16:creationId xmlns:a16="http://schemas.microsoft.com/office/drawing/2014/main" id="{214A5167-4E01-4042-851A-88AFE72AE2DD}"/>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52" name="Freeform 2994">
              <a:extLst>
                <a:ext uri="{FF2B5EF4-FFF2-40B4-BE49-F238E27FC236}">
                  <a16:creationId xmlns:a16="http://schemas.microsoft.com/office/drawing/2014/main" id="{EF3D2201-62FC-4C65-ADA0-327F681139C4}"/>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 name="TextBox 1">
            <a:extLst>
              <a:ext uri="{FF2B5EF4-FFF2-40B4-BE49-F238E27FC236}">
                <a16:creationId xmlns:a16="http://schemas.microsoft.com/office/drawing/2014/main" id="{83C78E3C-57BD-EB09-E386-33CD7E056E20}"/>
              </a:ext>
            </a:extLst>
          </p:cNvPr>
          <p:cNvSpPr txBox="1"/>
          <p:nvPr/>
        </p:nvSpPr>
        <p:spPr>
          <a:xfrm>
            <a:off x="5162550" y="3009900"/>
            <a:ext cx="5514975" cy="523220"/>
          </a:xfrm>
          <a:prstGeom prst="rect">
            <a:avLst/>
          </a:prstGeom>
          <a:noFill/>
        </p:spPr>
        <p:txBody>
          <a:bodyPr wrap="square" rtlCol="0">
            <a:spAutoFit/>
          </a:bodyPr>
          <a:lstStyle/>
          <a:p>
            <a:r>
              <a:rPr lang="en-US" sz="2800" b="1" dirty="0">
                <a:latin typeface="+mj-lt"/>
              </a:rPr>
              <a:t>Let’s answer some questions</a:t>
            </a:r>
          </a:p>
        </p:txBody>
      </p:sp>
    </p:spTree>
    <p:extLst>
      <p:ext uri="{BB962C8B-B14F-4D97-AF65-F5344CB8AC3E}">
        <p14:creationId xmlns:p14="http://schemas.microsoft.com/office/powerpoint/2010/main" val="38875798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sp>
        <p:nvSpPr>
          <p:cNvPr id="16" name="Content Placeholder 15">
            <a:extLst>
              <a:ext uri="{FF2B5EF4-FFF2-40B4-BE49-F238E27FC236}">
                <a16:creationId xmlns:a16="http://schemas.microsoft.com/office/drawing/2014/main" id="{43C96764-7E21-A399-BFD4-1612A72305CB}"/>
              </a:ext>
            </a:extLst>
          </p:cNvPr>
          <p:cNvSpPr>
            <a:spLocks noGrp="1"/>
          </p:cNvSpPr>
          <p:nvPr>
            <p:ph sz="half" idx="1"/>
          </p:nvPr>
        </p:nvSpPr>
        <p:spPr>
          <a:xfrm>
            <a:off x="838200" y="1579907"/>
            <a:ext cx="4870054" cy="4597056"/>
          </a:xfrm>
        </p:spPr>
        <p:txBody>
          <a:bodyPr/>
          <a:lstStyle/>
          <a:p>
            <a:r>
              <a:rPr lang="en-US" sz="2400" dirty="0">
                <a:latin typeface="+mj-lt"/>
                <a:cs typeface="Aharoni" panose="020F0502020204030204" pitchFamily="2" charset="-79"/>
              </a:rPr>
              <a:t>These are the top </a:t>
            </a:r>
            <a:r>
              <a:rPr lang="en-US" sz="2400" b="1" dirty="0">
                <a:latin typeface="+mj-lt"/>
                <a:cs typeface="Aharoni" panose="020F0502020204030204" pitchFamily="2" charset="-79"/>
              </a:rPr>
              <a:t>10</a:t>
            </a:r>
            <a:r>
              <a:rPr lang="en-US" sz="2400" dirty="0">
                <a:latin typeface="+mj-lt"/>
                <a:cs typeface="Aharoni" panose="020F0502020204030204" pitchFamily="2" charset="-79"/>
              </a:rPr>
              <a:t> offense groups </a:t>
            </a:r>
            <a:r>
              <a:rPr lang="en-US" sz="2400" b="1" dirty="0">
                <a:latin typeface="+mj-lt"/>
                <a:cs typeface="Aharoni" panose="020F0502020204030204" pitchFamily="2" charset="-79"/>
              </a:rPr>
              <a:t>with the most arrest</a:t>
            </a:r>
            <a:r>
              <a:rPr lang="en-US" sz="2400" dirty="0">
                <a:latin typeface="+mj-lt"/>
                <a:cs typeface="Aharoni" panose="020F0502020204030204" pitchFamily="2" charset="-79"/>
              </a:rPr>
              <a:t>:</a:t>
            </a:r>
          </a:p>
          <a:p>
            <a:endParaRPr lang="en-US" dirty="0"/>
          </a:p>
        </p:txBody>
      </p:sp>
      <p:pic>
        <p:nvPicPr>
          <p:cNvPr id="18" name="Content Placeholder 17">
            <a:extLst>
              <a:ext uri="{FF2B5EF4-FFF2-40B4-BE49-F238E27FC236}">
                <a16:creationId xmlns:a16="http://schemas.microsoft.com/office/drawing/2014/main" id="{0FE7553B-360A-5246-E2C1-A68CBCFB0EBB}"/>
              </a:ext>
            </a:extLst>
          </p:cNvPr>
          <p:cNvPicPr>
            <a:picLocks noGrp="1" noChangeAspect="1"/>
          </p:cNvPicPr>
          <p:nvPr>
            <p:ph sz="half" idx="2"/>
          </p:nvPr>
        </p:nvPicPr>
        <p:blipFill>
          <a:blip r:embed="rId3"/>
          <a:stretch>
            <a:fillRect/>
          </a:stretch>
        </p:blipFill>
        <p:spPr>
          <a:xfrm>
            <a:off x="5771755" y="1731567"/>
            <a:ext cx="6115445" cy="4575572"/>
          </a:xfrm>
          <a:prstGeom prst="rect">
            <a:avLst/>
          </a:prstGeom>
        </p:spPr>
      </p:pic>
      <p:sp>
        <p:nvSpPr>
          <p:cNvPr id="6" name="Slide Number Placeholder 5">
            <a:extLst>
              <a:ext uri="{FF2B5EF4-FFF2-40B4-BE49-F238E27FC236}">
                <a16:creationId xmlns:a16="http://schemas.microsoft.com/office/drawing/2014/main" id="{8C0551EA-9F3C-4E6B-8292-6C64ABE1C797}"/>
              </a:ext>
            </a:extLst>
          </p:cNvPr>
          <p:cNvSpPr>
            <a:spLocks noGrp="1"/>
          </p:cNvSpPr>
          <p:nvPr>
            <p:ph type="sldNum" sz="quarter" idx="12"/>
          </p:nvPr>
        </p:nvSpPr>
        <p:spPr/>
        <p:txBody>
          <a:bodyPr/>
          <a:lstStyle/>
          <a:p>
            <a:fld id="{06FEDF93-2BFD-41CA-ABC7-B039102F3792}" type="slidenum">
              <a:rPr lang="en-US" smtClean="0"/>
              <a:pPr/>
              <a:t>7</a:t>
            </a:fld>
            <a:endParaRPr lang="en-US" dirty="0"/>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9658350" y="675298"/>
            <a:ext cx="251499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212880"/>
            <a:ext cx="119634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What are the most common Arrest made </a:t>
            </a:r>
          </a:p>
          <a:p>
            <a:pPr algn="ctr"/>
            <a:r>
              <a:rPr lang="en-US" sz="2800" b="1" dirty="0">
                <a:solidFill>
                  <a:schemeClr val="tx1">
                    <a:lumMod val="75000"/>
                    <a:lumOff val="25000"/>
                  </a:schemeClr>
                </a:solidFill>
              </a:rPr>
              <a:t> in terms of offense group?</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675298"/>
            <a:ext cx="22768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9" name="Freeform 3886" descr="Icon of magnifying glass representing search. ">
            <a:extLst>
              <a:ext uri="{FF2B5EF4-FFF2-40B4-BE49-F238E27FC236}">
                <a16:creationId xmlns:a16="http://schemas.microsoft.com/office/drawing/2014/main" id="{9EE2839B-44FB-42AC-BF2D-037A4BE4BEC7}"/>
              </a:ext>
            </a:extLst>
          </p:cNvPr>
          <p:cNvSpPr>
            <a:spLocks noEditPoints="1"/>
          </p:cNvSpPr>
          <p:nvPr/>
        </p:nvSpPr>
        <p:spPr bwMode="auto">
          <a:xfrm>
            <a:off x="845745" y="1368977"/>
            <a:ext cx="287338" cy="285750"/>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0" name="Group 49" descr="Icon of paper and pen. ">
            <a:extLst>
              <a:ext uri="{FF2B5EF4-FFF2-40B4-BE49-F238E27FC236}">
                <a16:creationId xmlns:a16="http://schemas.microsoft.com/office/drawing/2014/main" id="{2FA1B3F0-F0C6-4C2E-ABD3-6AE2AAF66A07}"/>
              </a:ext>
            </a:extLst>
          </p:cNvPr>
          <p:cNvGrpSpPr/>
          <p:nvPr/>
        </p:nvGrpSpPr>
        <p:grpSpPr>
          <a:xfrm>
            <a:off x="1989538" y="1368977"/>
            <a:ext cx="287337" cy="285750"/>
            <a:chOff x="7018338" y="4656138"/>
            <a:chExt cx="287337" cy="285750"/>
          </a:xfrm>
          <a:solidFill>
            <a:schemeClr val="bg1"/>
          </a:solidFill>
        </p:grpSpPr>
        <p:sp>
          <p:nvSpPr>
            <p:cNvPr id="51" name="Freeform 4604">
              <a:extLst>
                <a:ext uri="{FF2B5EF4-FFF2-40B4-BE49-F238E27FC236}">
                  <a16:creationId xmlns:a16="http://schemas.microsoft.com/office/drawing/2014/main" id="{F6337A0B-842D-4F0F-B93C-DA957BFFC13E}"/>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4605">
              <a:extLst>
                <a:ext uri="{FF2B5EF4-FFF2-40B4-BE49-F238E27FC236}">
                  <a16:creationId xmlns:a16="http://schemas.microsoft.com/office/drawing/2014/main" id="{1D074A71-FBEB-4855-BA1E-068499BF4C3E}"/>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4606">
              <a:extLst>
                <a:ext uri="{FF2B5EF4-FFF2-40B4-BE49-F238E27FC236}">
                  <a16:creationId xmlns:a16="http://schemas.microsoft.com/office/drawing/2014/main" id="{BD829E04-6F8B-4CD1-B1AB-1428DE5ACE15}"/>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Rectangle 4607">
              <a:extLst>
                <a:ext uri="{FF2B5EF4-FFF2-40B4-BE49-F238E27FC236}">
                  <a16:creationId xmlns:a16="http://schemas.microsoft.com/office/drawing/2014/main" id="{99EDB192-0D59-41C6-AD02-EC166F03C927}"/>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descr="Icon of computer monitor. ">
            <a:extLst>
              <a:ext uri="{FF2B5EF4-FFF2-40B4-BE49-F238E27FC236}">
                <a16:creationId xmlns:a16="http://schemas.microsoft.com/office/drawing/2014/main" id="{9418C6B8-1E51-409C-A0E5-16AE173CE45B}"/>
              </a:ext>
            </a:extLst>
          </p:cNvPr>
          <p:cNvGrpSpPr/>
          <p:nvPr/>
        </p:nvGrpSpPr>
        <p:grpSpPr>
          <a:xfrm>
            <a:off x="3133330" y="1382471"/>
            <a:ext cx="287338" cy="258762"/>
            <a:chOff x="879475" y="817563"/>
            <a:chExt cx="287338" cy="258762"/>
          </a:xfrm>
          <a:solidFill>
            <a:schemeClr val="bg1"/>
          </a:solidFill>
        </p:grpSpPr>
        <p:sp>
          <p:nvSpPr>
            <p:cNvPr id="83" name="Freeform 1593">
              <a:extLst>
                <a:ext uri="{FF2B5EF4-FFF2-40B4-BE49-F238E27FC236}">
                  <a16:creationId xmlns:a16="http://schemas.microsoft.com/office/drawing/2014/main" id="{671BC17B-6D08-4ADE-B6A7-ECAE4A5EA576}"/>
                </a:ext>
              </a:extLst>
            </p:cNvPr>
            <p:cNvSpPr>
              <a:spLocks/>
            </p:cNvSpPr>
            <p:nvPr/>
          </p:nvSpPr>
          <p:spPr bwMode="auto">
            <a:xfrm>
              <a:off x="879475" y="817563"/>
              <a:ext cx="287338" cy="171450"/>
            </a:xfrm>
            <a:custGeom>
              <a:avLst/>
              <a:gdLst>
                <a:gd name="T0" fmla="*/ 829 w 904"/>
                <a:gd name="T1" fmla="*/ 0 h 544"/>
                <a:gd name="T2" fmla="*/ 75 w 904"/>
                <a:gd name="T3" fmla="*/ 0 h 544"/>
                <a:gd name="T4" fmla="*/ 67 w 904"/>
                <a:gd name="T5" fmla="*/ 2 h 544"/>
                <a:gd name="T6" fmla="*/ 59 w 904"/>
                <a:gd name="T7" fmla="*/ 3 h 544"/>
                <a:gd name="T8" fmla="*/ 53 w 904"/>
                <a:gd name="T9" fmla="*/ 4 h 544"/>
                <a:gd name="T10" fmla="*/ 46 w 904"/>
                <a:gd name="T11" fmla="*/ 7 h 544"/>
                <a:gd name="T12" fmla="*/ 40 w 904"/>
                <a:gd name="T13" fmla="*/ 10 h 544"/>
                <a:gd name="T14" fmla="*/ 33 w 904"/>
                <a:gd name="T15" fmla="*/ 14 h 544"/>
                <a:gd name="T16" fmla="*/ 27 w 904"/>
                <a:gd name="T17" fmla="*/ 18 h 544"/>
                <a:gd name="T18" fmla="*/ 22 w 904"/>
                <a:gd name="T19" fmla="*/ 23 h 544"/>
                <a:gd name="T20" fmla="*/ 16 w 904"/>
                <a:gd name="T21" fmla="*/ 28 h 544"/>
                <a:gd name="T22" fmla="*/ 12 w 904"/>
                <a:gd name="T23" fmla="*/ 34 h 544"/>
                <a:gd name="T24" fmla="*/ 9 w 904"/>
                <a:gd name="T25" fmla="*/ 40 h 544"/>
                <a:gd name="T26" fmla="*/ 5 w 904"/>
                <a:gd name="T27" fmla="*/ 47 h 544"/>
                <a:gd name="T28" fmla="*/ 3 w 904"/>
                <a:gd name="T29" fmla="*/ 54 h 544"/>
                <a:gd name="T30" fmla="*/ 1 w 904"/>
                <a:gd name="T31" fmla="*/ 61 h 544"/>
                <a:gd name="T32" fmla="*/ 0 w 904"/>
                <a:gd name="T33" fmla="*/ 69 h 544"/>
                <a:gd name="T34" fmla="*/ 0 w 904"/>
                <a:gd name="T35" fmla="*/ 77 h 544"/>
                <a:gd name="T36" fmla="*/ 0 w 904"/>
                <a:gd name="T37" fmla="*/ 544 h 544"/>
                <a:gd name="T38" fmla="*/ 904 w 904"/>
                <a:gd name="T39" fmla="*/ 544 h 544"/>
                <a:gd name="T40" fmla="*/ 904 w 904"/>
                <a:gd name="T41" fmla="*/ 77 h 544"/>
                <a:gd name="T42" fmla="*/ 904 w 904"/>
                <a:gd name="T43" fmla="*/ 69 h 544"/>
                <a:gd name="T44" fmla="*/ 903 w 904"/>
                <a:gd name="T45" fmla="*/ 61 h 544"/>
                <a:gd name="T46" fmla="*/ 901 w 904"/>
                <a:gd name="T47" fmla="*/ 54 h 544"/>
                <a:gd name="T48" fmla="*/ 899 w 904"/>
                <a:gd name="T49" fmla="*/ 47 h 544"/>
                <a:gd name="T50" fmla="*/ 896 w 904"/>
                <a:gd name="T51" fmla="*/ 40 h 544"/>
                <a:gd name="T52" fmla="*/ 892 w 904"/>
                <a:gd name="T53" fmla="*/ 34 h 544"/>
                <a:gd name="T54" fmla="*/ 888 w 904"/>
                <a:gd name="T55" fmla="*/ 28 h 544"/>
                <a:gd name="T56" fmla="*/ 882 w 904"/>
                <a:gd name="T57" fmla="*/ 23 h 544"/>
                <a:gd name="T58" fmla="*/ 877 w 904"/>
                <a:gd name="T59" fmla="*/ 18 h 544"/>
                <a:gd name="T60" fmla="*/ 871 w 904"/>
                <a:gd name="T61" fmla="*/ 14 h 544"/>
                <a:gd name="T62" fmla="*/ 866 w 904"/>
                <a:gd name="T63" fmla="*/ 10 h 544"/>
                <a:gd name="T64" fmla="*/ 859 w 904"/>
                <a:gd name="T65" fmla="*/ 7 h 544"/>
                <a:gd name="T66" fmla="*/ 851 w 904"/>
                <a:gd name="T67" fmla="*/ 4 h 544"/>
                <a:gd name="T68" fmla="*/ 845 w 904"/>
                <a:gd name="T69" fmla="*/ 3 h 544"/>
                <a:gd name="T70" fmla="*/ 837 w 904"/>
                <a:gd name="T71" fmla="*/ 2 h 544"/>
                <a:gd name="T72" fmla="*/ 829 w 904"/>
                <a:gd name="T7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4" h="54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594">
              <a:extLst>
                <a:ext uri="{FF2B5EF4-FFF2-40B4-BE49-F238E27FC236}">
                  <a16:creationId xmlns:a16="http://schemas.microsoft.com/office/drawing/2014/main" id="{2A229F37-7B67-4EE7-B334-2F3DE95D8A44}"/>
                </a:ext>
              </a:extLst>
            </p:cNvPr>
            <p:cNvSpPr>
              <a:spLocks noEditPoints="1"/>
            </p:cNvSpPr>
            <p:nvPr/>
          </p:nvSpPr>
          <p:spPr bwMode="auto">
            <a:xfrm>
              <a:off x="879475" y="1000125"/>
              <a:ext cx="287338" cy="76200"/>
            </a:xfrm>
            <a:custGeom>
              <a:avLst/>
              <a:gdLst>
                <a:gd name="T0" fmla="*/ 459 w 904"/>
                <a:gd name="T1" fmla="*/ 29 h 241"/>
                <a:gd name="T2" fmla="*/ 469 w 904"/>
                <a:gd name="T3" fmla="*/ 35 h 241"/>
                <a:gd name="T4" fmla="*/ 478 w 904"/>
                <a:gd name="T5" fmla="*/ 43 h 241"/>
                <a:gd name="T6" fmla="*/ 482 w 904"/>
                <a:gd name="T7" fmla="*/ 54 h 241"/>
                <a:gd name="T8" fmla="*/ 482 w 904"/>
                <a:gd name="T9" fmla="*/ 66 h 241"/>
                <a:gd name="T10" fmla="*/ 478 w 904"/>
                <a:gd name="T11" fmla="*/ 77 h 241"/>
                <a:gd name="T12" fmla="*/ 469 w 904"/>
                <a:gd name="T13" fmla="*/ 85 h 241"/>
                <a:gd name="T14" fmla="*/ 459 w 904"/>
                <a:gd name="T15" fmla="*/ 89 h 241"/>
                <a:gd name="T16" fmla="*/ 447 w 904"/>
                <a:gd name="T17" fmla="*/ 89 h 241"/>
                <a:gd name="T18" fmla="*/ 436 w 904"/>
                <a:gd name="T19" fmla="*/ 85 h 241"/>
                <a:gd name="T20" fmla="*/ 427 w 904"/>
                <a:gd name="T21" fmla="*/ 77 h 241"/>
                <a:gd name="T22" fmla="*/ 422 w 904"/>
                <a:gd name="T23" fmla="*/ 66 h 241"/>
                <a:gd name="T24" fmla="*/ 422 w 904"/>
                <a:gd name="T25" fmla="*/ 54 h 241"/>
                <a:gd name="T26" fmla="*/ 427 w 904"/>
                <a:gd name="T27" fmla="*/ 43 h 241"/>
                <a:gd name="T28" fmla="*/ 436 w 904"/>
                <a:gd name="T29" fmla="*/ 35 h 241"/>
                <a:gd name="T30" fmla="*/ 447 w 904"/>
                <a:gd name="T31" fmla="*/ 31 h 241"/>
                <a:gd name="T32" fmla="*/ 452 w 904"/>
                <a:gd name="T33" fmla="*/ 29 h 241"/>
                <a:gd name="T34" fmla="*/ 0 w 904"/>
                <a:gd name="T35" fmla="*/ 83 h 241"/>
                <a:gd name="T36" fmla="*/ 3 w 904"/>
                <a:gd name="T37" fmla="*/ 97 h 241"/>
                <a:gd name="T38" fmla="*/ 9 w 904"/>
                <a:gd name="T39" fmla="*/ 110 h 241"/>
                <a:gd name="T40" fmla="*/ 16 w 904"/>
                <a:gd name="T41" fmla="*/ 122 h 241"/>
                <a:gd name="T42" fmla="*/ 27 w 904"/>
                <a:gd name="T43" fmla="*/ 132 h 241"/>
                <a:gd name="T44" fmla="*/ 40 w 904"/>
                <a:gd name="T45" fmla="*/ 141 h 241"/>
                <a:gd name="T46" fmla="*/ 53 w 904"/>
                <a:gd name="T47" fmla="*/ 147 h 241"/>
                <a:gd name="T48" fmla="*/ 67 w 904"/>
                <a:gd name="T49" fmla="*/ 150 h 241"/>
                <a:gd name="T50" fmla="*/ 437 w 904"/>
                <a:gd name="T51" fmla="*/ 150 h 241"/>
                <a:gd name="T52" fmla="*/ 195 w 904"/>
                <a:gd name="T53" fmla="*/ 211 h 241"/>
                <a:gd name="T54" fmla="*/ 190 w 904"/>
                <a:gd name="T55" fmla="*/ 212 h 241"/>
                <a:gd name="T56" fmla="*/ 186 w 904"/>
                <a:gd name="T57" fmla="*/ 215 h 241"/>
                <a:gd name="T58" fmla="*/ 182 w 904"/>
                <a:gd name="T59" fmla="*/ 220 h 241"/>
                <a:gd name="T60" fmla="*/ 181 w 904"/>
                <a:gd name="T61" fmla="*/ 225 h 241"/>
                <a:gd name="T62" fmla="*/ 182 w 904"/>
                <a:gd name="T63" fmla="*/ 232 h 241"/>
                <a:gd name="T64" fmla="*/ 186 w 904"/>
                <a:gd name="T65" fmla="*/ 236 h 241"/>
                <a:gd name="T66" fmla="*/ 190 w 904"/>
                <a:gd name="T67" fmla="*/ 240 h 241"/>
                <a:gd name="T68" fmla="*/ 195 w 904"/>
                <a:gd name="T69" fmla="*/ 241 h 241"/>
                <a:gd name="T70" fmla="*/ 742 w 904"/>
                <a:gd name="T71" fmla="*/ 241 h 241"/>
                <a:gd name="T72" fmla="*/ 747 w 904"/>
                <a:gd name="T73" fmla="*/ 239 h 241"/>
                <a:gd name="T74" fmla="*/ 752 w 904"/>
                <a:gd name="T75" fmla="*/ 234 h 241"/>
                <a:gd name="T76" fmla="*/ 754 w 904"/>
                <a:gd name="T77" fmla="*/ 229 h 241"/>
                <a:gd name="T78" fmla="*/ 754 w 904"/>
                <a:gd name="T79" fmla="*/ 223 h 241"/>
                <a:gd name="T80" fmla="*/ 752 w 904"/>
                <a:gd name="T81" fmla="*/ 218 h 241"/>
                <a:gd name="T82" fmla="*/ 747 w 904"/>
                <a:gd name="T83" fmla="*/ 213 h 241"/>
                <a:gd name="T84" fmla="*/ 742 w 904"/>
                <a:gd name="T85" fmla="*/ 211 h 241"/>
                <a:gd name="T86" fmla="*/ 468 w 904"/>
                <a:gd name="T87" fmla="*/ 211 h 241"/>
                <a:gd name="T88" fmla="*/ 829 w 904"/>
                <a:gd name="T89" fmla="*/ 150 h 241"/>
                <a:gd name="T90" fmla="*/ 845 w 904"/>
                <a:gd name="T91" fmla="*/ 149 h 241"/>
                <a:gd name="T92" fmla="*/ 859 w 904"/>
                <a:gd name="T93" fmla="*/ 145 h 241"/>
                <a:gd name="T94" fmla="*/ 871 w 904"/>
                <a:gd name="T95" fmla="*/ 137 h 241"/>
                <a:gd name="T96" fmla="*/ 882 w 904"/>
                <a:gd name="T97" fmla="*/ 128 h 241"/>
                <a:gd name="T98" fmla="*/ 892 w 904"/>
                <a:gd name="T99" fmla="*/ 117 h 241"/>
                <a:gd name="T100" fmla="*/ 899 w 904"/>
                <a:gd name="T101" fmla="*/ 104 h 241"/>
                <a:gd name="T102" fmla="*/ 903 w 904"/>
                <a:gd name="T103" fmla="*/ 90 h 241"/>
                <a:gd name="T104" fmla="*/ 904 w 904"/>
                <a:gd name="T105" fmla="*/ 75 h 241"/>
                <a:gd name="T106" fmla="*/ 0 w 904"/>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4" h="241">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5" name="Group 84" descr="Icon of computer monitors.">
            <a:extLst>
              <a:ext uri="{FF2B5EF4-FFF2-40B4-BE49-F238E27FC236}">
                <a16:creationId xmlns:a16="http://schemas.microsoft.com/office/drawing/2014/main" id="{A97EEAA0-CE6D-46A9-9837-67DD5CDA8CE9}"/>
              </a:ext>
            </a:extLst>
          </p:cNvPr>
          <p:cNvGrpSpPr/>
          <p:nvPr/>
        </p:nvGrpSpPr>
        <p:grpSpPr>
          <a:xfrm>
            <a:off x="4277123" y="1359245"/>
            <a:ext cx="287338" cy="258762"/>
            <a:chOff x="304800" y="5129213"/>
            <a:chExt cx="287338" cy="258762"/>
          </a:xfrm>
          <a:solidFill>
            <a:schemeClr val="bg1"/>
          </a:solidFill>
        </p:grpSpPr>
        <p:sp>
          <p:nvSpPr>
            <p:cNvPr id="86" name="Freeform 1630">
              <a:extLst>
                <a:ext uri="{FF2B5EF4-FFF2-40B4-BE49-F238E27FC236}">
                  <a16:creationId xmlns:a16="http://schemas.microsoft.com/office/drawing/2014/main" id="{CD9DD3B0-9FD5-473E-A718-FEFF0355FBCA}"/>
                </a:ext>
              </a:extLst>
            </p:cNvPr>
            <p:cNvSpPr>
              <a:spLocks/>
            </p:cNvSpPr>
            <p:nvPr/>
          </p:nvSpPr>
          <p:spPr bwMode="auto">
            <a:xfrm>
              <a:off x="381000" y="5224463"/>
              <a:ext cx="134938" cy="38100"/>
            </a:xfrm>
            <a:custGeom>
              <a:avLst/>
              <a:gdLst>
                <a:gd name="T0" fmla="*/ 176 w 423"/>
                <a:gd name="T1" fmla="*/ 120 h 120"/>
                <a:gd name="T2" fmla="*/ 247 w 423"/>
                <a:gd name="T3" fmla="*/ 120 h 120"/>
                <a:gd name="T4" fmla="*/ 252 w 423"/>
                <a:gd name="T5" fmla="*/ 108 h 120"/>
                <a:gd name="T6" fmla="*/ 260 w 423"/>
                <a:gd name="T7" fmla="*/ 97 h 120"/>
                <a:gd name="T8" fmla="*/ 269 w 423"/>
                <a:gd name="T9" fmla="*/ 86 h 120"/>
                <a:gd name="T10" fmla="*/ 280 w 423"/>
                <a:gd name="T11" fmla="*/ 77 h 120"/>
                <a:gd name="T12" fmla="*/ 291 w 423"/>
                <a:gd name="T13" fmla="*/ 71 h 120"/>
                <a:gd name="T14" fmla="*/ 304 w 423"/>
                <a:gd name="T15" fmla="*/ 65 h 120"/>
                <a:gd name="T16" fmla="*/ 311 w 423"/>
                <a:gd name="T17" fmla="*/ 63 h 120"/>
                <a:gd name="T18" fmla="*/ 318 w 423"/>
                <a:gd name="T19" fmla="*/ 62 h 120"/>
                <a:gd name="T20" fmla="*/ 325 w 423"/>
                <a:gd name="T21" fmla="*/ 61 h 120"/>
                <a:gd name="T22" fmla="*/ 332 w 423"/>
                <a:gd name="T23" fmla="*/ 61 h 120"/>
                <a:gd name="T24" fmla="*/ 423 w 423"/>
                <a:gd name="T25" fmla="*/ 61 h 120"/>
                <a:gd name="T26" fmla="*/ 423 w 423"/>
                <a:gd name="T27" fmla="*/ 31 h 120"/>
                <a:gd name="T28" fmla="*/ 423 w 423"/>
                <a:gd name="T29" fmla="*/ 22 h 120"/>
                <a:gd name="T30" fmla="*/ 420 w 423"/>
                <a:gd name="T31" fmla="*/ 14 h 120"/>
                <a:gd name="T32" fmla="*/ 418 w 423"/>
                <a:gd name="T33" fmla="*/ 8 h 120"/>
                <a:gd name="T34" fmla="*/ 415 w 423"/>
                <a:gd name="T35" fmla="*/ 0 h 120"/>
                <a:gd name="T36" fmla="*/ 363 w 423"/>
                <a:gd name="T37" fmla="*/ 0 h 120"/>
                <a:gd name="T38" fmla="*/ 61 w 423"/>
                <a:gd name="T39" fmla="*/ 0 h 120"/>
                <a:gd name="T40" fmla="*/ 9 w 423"/>
                <a:gd name="T41" fmla="*/ 0 h 120"/>
                <a:gd name="T42" fmla="*/ 6 w 423"/>
                <a:gd name="T43" fmla="*/ 8 h 120"/>
                <a:gd name="T44" fmla="*/ 2 w 423"/>
                <a:gd name="T45" fmla="*/ 14 h 120"/>
                <a:gd name="T46" fmla="*/ 1 w 423"/>
                <a:gd name="T47" fmla="*/ 22 h 120"/>
                <a:gd name="T48" fmla="*/ 0 w 423"/>
                <a:gd name="T49" fmla="*/ 31 h 120"/>
                <a:gd name="T50" fmla="*/ 0 w 423"/>
                <a:gd name="T51" fmla="*/ 61 h 120"/>
                <a:gd name="T52" fmla="*/ 91 w 423"/>
                <a:gd name="T53" fmla="*/ 61 h 120"/>
                <a:gd name="T54" fmla="*/ 99 w 423"/>
                <a:gd name="T55" fmla="*/ 61 h 120"/>
                <a:gd name="T56" fmla="*/ 105 w 423"/>
                <a:gd name="T57" fmla="*/ 62 h 120"/>
                <a:gd name="T58" fmla="*/ 112 w 423"/>
                <a:gd name="T59" fmla="*/ 63 h 120"/>
                <a:gd name="T60" fmla="*/ 120 w 423"/>
                <a:gd name="T61" fmla="*/ 65 h 120"/>
                <a:gd name="T62" fmla="*/ 132 w 423"/>
                <a:gd name="T63" fmla="*/ 71 h 120"/>
                <a:gd name="T64" fmla="*/ 144 w 423"/>
                <a:gd name="T65" fmla="*/ 77 h 120"/>
                <a:gd name="T66" fmla="*/ 154 w 423"/>
                <a:gd name="T67" fmla="*/ 86 h 120"/>
                <a:gd name="T68" fmla="*/ 163 w 423"/>
                <a:gd name="T69" fmla="*/ 97 h 120"/>
                <a:gd name="T70" fmla="*/ 170 w 423"/>
                <a:gd name="T71" fmla="*/ 108 h 120"/>
                <a:gd name="T72" fmla="*/ 176 w 423"/>
                <a:gd name="T7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120">
                  <a:moveTo>
                    <a:pt x="176" y="120"/>
                  </a:moveTo>
                  <a:lnTo>
                    <a:pt x="247" y="120"/>
                  </a:lnTo>
                  <a:lnTo>
                    <a:pt x="252" y="108"/>
                  </a:lnTo>
                  <a:lnTo>
                    <a:pt x="260" y="97"/>
                  </a:lnTo>
                  <a:lnTo>
                    <a:pt x="269" y="86"/>
                  </a:lnTo>
                  <a:lnTo>
                    <a:pt x="280" y="77"/>
                  </a:lnTo>
                  <a:lnTo>
                    <a:pt x="291" y="71"/>
                  </a:lnTo>
                  <a:lnTo>
                    <a:pt x="304" y="65"/>
                  </a:lnTo>
                  <a:lnTo>
                    <a:pt x="311" y="63"/>
                  </a:lnTo>
                  <a:lnTo>
                    <a:pt x="318" y="62"/>
                  </a:lnTo>
                  <a:lnTo>
                    <a:pt x="325" y="61"/>
                  </a:lnTo>
                  <a:lnTo>
                    <a:pt x="332" y="61"/>
                  </a:lnTo>
                  <a:lnTo>
                    <a:pt x="423" y="61"/>
                  </a:lnTo>
                  <a:lnTo>
                    <a:pt x="423" y="31"/>
                  </a:lnTo>
                  <a:lnTo>
                    <a:pt x="423" y="22"/>
                  </a:lnTo>
                  <a:lnTo>
                    <a:pt x="420" y="14"/>
                  </a:lnTo>
                  <a:lnTo>
                    <a:pt x="418" y="8"/>
                  </a:lnTo>
                  <a:lnTo>
                    <a:pt x="415" y="0"/>
                  </a:lnTo>
                  <a:lnTo>
                    <a:pt x="363" y="0"/>
                  </a:lnTo>
                  <a:lnTo>
                    <a:pt x="61" y="0"/>
                  </a:lnTo>
                  <a:lnTo>
                    <a:pt x="9" y="0"/>
                  </a:lnTo>
                  <a:lnTo>
                    <a:pt x="6" y="8"/>
                  </a:lnTo>
                  <a:lnTo>
                    <a:pt x="2" y="14"/>
                  </a:lnTo>
                  <a:lnTo>
                    <a:pt x="1" y="22"/>
                  </a:lnTo>
                  <a:lnTo>
                    <a:pt x="0" y="31"/>
                  </a:lnTo>
                  <a:lnTo>
                    <a:pt x="0" y="61"/>
                  </a:lnTo>
                  <a:lnTo>
                    <a:pt x="91" y="61"/>
                  </a:lnTo>
                  <a:lnTo>
                    <a:pt x="99" y="61"/>
                  </a:lnTo>
                  <a:lnTo>
                    <a:pt x="105" y="62"/>
                  </a:lnTo>
                  <a:lnTo>
                    <a:pt x="112" y="63"/>
                  </a:lnTo>
                  <a:lnTo>
                    <a:pt x="120" y="65"/>
                  </a:lnTo>
                  <a:lnTo>
                    <a:pt x="132" y="71"/>
                  </a:lnTo>
                  <a:lnTo>
                    <a:pt x="144" y="77"/>
                  </a:lnTo>
                  <a:lnTo>
                    <a:pt x="154" y="86"/>
                  </a:lnTo>
                  <a:lnTo>
                    <a:pt x="163" y="97"/>
                  </a:lnTo>
                  <a:lnTo>
                    <a:pt x="170" y="108"/>
                  </a:lnTo>
                  <a:lnTo>
                    <a:pt x="176"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1631">
              <a:extLst>
                <a:ext uri="{FF2B5EF4-FFF2-40B4-BE49-F238E27FC236}">
                  <a16:creationId xmlns:a16="http://schemas.microsoft.com/office/drawing/2014/main" id="{99F6D614-3AD7-472A-92A9-85406C4F4B20}"/>
                </a:ext>
              </a:extLst>
            </p:cNvPr>
            <p:cNvSpPr>
              <a:spLocks noEditPoints="1"/>
            </p:cNvSpPr>
            <p:nvPr/>
          </p:nvSpPr>
          <p:spPr bwMode="auto">
            <a:xfrm>
              <a:off x="390525" y="5129213"/>
              <a:ext cx="115888" cy="85725"/>
            </a:xfrm>
            <a:custGeom>
              <a:avLst/>
              <a:gdLst>
                <a:gd name="T0" fmla="*/ 60 w 362"/>
                <a:gd name="T1" fmla="*/ 72 h 271"/>
                <a:gd name="T2" fmla="*/ 62 w 362"/>
                <a:gd name="T3" fmla="*/ 66 h 271"/>
                <a:gd name="T4" fmla="*/ 66 w 362"/>
                <a:gd name="T5" fmla="*/ 62 h 271"/>
                <a:gd name="T6" fmla="*/ 72 w 362"/>
                <a:gd name="T7" fmla="*/ 60 h 271"/>
                <a:gd name="T8" fmla="*/ 287 w 362"/>
                <a:gd name="T9" fmla="*/ 60 h 271"/>
                <a:gd name="T10" fmla="*/ 292 w 362"/>
                <a:gd name="T11" fmla="*/ 61 h 271"/>
                <a:gd name="T12" fmla="*/ 297 w 362"/>
                <a:gd name="T13" fmla="*/ 64 h 271"/>
                <a:gd name="T14" fmla="*/ 300 w 362"/>
                <a:gd name="T15" fmla="*/ 70 h 271"/>
                <a:gd name="T16" fmla="*/ 301 w 362"/>
                <a:gd name="T17" fmla="*/ 75 h 271"/>
                <a:gd name="T18" fmla="*/ 301 w 362"/>
                <a:gd name="T19" fmla="*/ 229 h 271"/>
                <a:gd name="T20" fmla="*/ 299 w 362"/>
                <a:gd name="T21" fmla="*/ 234 h 271"/>
                <a:gd name="T22" fmla="*/ 294 w 362"/>
                <a:gd name="T23" fmla="*/ 239 h 271"/>
                <a:gd name="T24" fmla="*/ 289 w 362"/>
                <a:gd name="T25" fmla="*/ 241 h 271"/>
                <a:gd name="T26" fmla="*/ 75 w 362"/>
                <a:gd name="T27" fmla="*/ 241 h 271"/>
                <a:gd name="T28" fmla="*/ 69 w 362"/>
                <a:gd name="T29" fmla="*/ 240 h 271"/>
                <a:gd name="T30" fmla="*/ 64 w 362"/>
                <a:gd name="T31" fmla="*/ 237 h 271"/>
                <a:gd name="T32" fmla="*/ 61 w 362"/>
                <a:gd name="T33" fmla="*/ 231 h 271"/>
                <a:gd name="T34" fmla="*/ 60 w 362"/>
                <a:gd name="T35" fmla="*/ 226 h 271"/>
                <a:gd name="T36" fmla="*/ 332 w 362"/>
                <a:gd name="T37" fmla="*/ 271 h 271"/>
                <a:gd name="T38" fmla="*/ 362 w 362"/>
                <a:gd name="T39" fmla="*/ 60 h 271"/>
                <a:gd name="T40" fmla="*/ 361 w 362"/>
                <a:gd name="T41" fmla="*/ 47 h 271"/>
                <a:gd name="T42" fmla="*/ 357 w 362"/>
                <a:gd name="T43" fmla="*/ 36 h 271"/>
                <a:gd name="T44" fmla="*/ 352 w 362"/>
                <a:gd name="T45" fmla="*/ 26 h 271"/>
                <a:gd name="T46" fmla="*/ 344 w 362"/>
                <a:gd name="T47" fmla="*/ 18 h 271"/>
                <a:gd name="T48" fmla="*/ 335 w 362"/>
                <a:gd name="T49" fmla="*/ 10 h 271"/>
                <a:gd name="T50" fmla="*/ 325 w 362"/>
                <a:gd name="T51" fmla="*/ 4 h 271"/>
                <a:gd name="T52" fmla="*/ 313 w 362"/>
                <a:gd name="T53" fmla="*/ 1 h 271"/>
                <a:gd name="T54" fmla="*/ 301 w 362"/>
                <a:gd name="T55" fmla="*/ 0 h 271"/>
                <a:gd name="T56" fmla="*/ 54 w 362"/>
                <a:gd name="T57" fmla="*/ 0 h 271"/>
                <a:gd name="T58" fmla="*/ 42 w 362"/>
                <a:gd name="T59" fmla="*/ 2 h 271"/>
                <a:gd name="T60" fmla="*/ 31 w 362"/>
                <a:gd name="T61" fmla="*/ 7 h 271"/>
                <a:gd name="T62" fmla="*/ 21 w 362"/>
                <a:gd name="T63" fmla="*/ 13 h 271"/>
                <a:gd name="T64" fmla="*/ 13 w 362"/>
                <a:gd name="T65" fmla="*/ 21 h 271"/>
                <a:gd name="T66" fmla="*/ 7 w 362"/>
                <a:gd name="T67" fmla="*/ 31 h 271"/>
                <a:gd name="T68" fmla="*/ 2 w 362"/>
                <a:gd name="T69" fmla="*/ 42 h 271"/>
                <a:gd name="T70" fmla="*/ 0 w 362"/>
                <a:gd name="T71" fmla="*/ 54 h 271"/>
                <a:gd name="T72" fmla="*/ 0 w 362"/>
                <a:gd name="T73" fmla="*/ 271 h 271"/>
                <a:gd name="T74" fmla="*/ 332 w 362"/>
                <a:gd name="T75"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2" h="271">
                  <a:moveTo>
                    <a:pt x="60" y="75"/>
                  </a:moveTo>
                  <a:lnTo>
                    <a:pt x="60" y="72"/>
                  </a:lnTo>
                  <a:lnTo>
                    <a:pt x="61" y="68"/>
                  </a:lnTo>
                  <a:lnTo>
                    <a:pt x="62" y="66"/>
                  </a:lnTo>
                  <a:lnTo>
                    <a:pt x="64" y="64"/>
                  </a:lnTo>
                  <a:lnTo>
                    <a:pt x="66" y="62"/>
                  </a:lnTo>
                  <a:lnTo>
                    <a:pt x="69" y="61"/>
                  </a:lnTo>
                  <a:lnTo>
                    <a:pt x="72" y="60"/>
                  </a:lnTo>
                  <a:lnTo>
                    <a:pt x="75" y="60"/>
                  </a:lnTo>
                  <a:lnTo>
                    <a:pt x="287" y="60"/>
                  </a:lnTo>
                  <a:lnTo>
                    <a:pt x="289" y="60"/>
                  </a:lnTo>
                  <a:lnTo>
                    <a:pt x="292" y="61"/>
                  </a:lnTo>
                  <a:lnTo>
                    <a:pt x="294" y="62"/>
                  </a:lnTo>
                  <a:lnTo>
                    <a:pt x="297" y="64"/>
                  </a:lnTo>
                  <a:lnTo>
                    <a:pt x="299" y="66"/>
                  </a:lnTo>
                  <a:lnTo>
                    <a:pt x="300" y="70"/>
                  </a:lnTo>
                  <a:lnTo>
                    <a:pt x="301" y="72"/>
                  </a:lnTo>
                  <a:lnTo>
                    <a:pt x="301" y="75"/>
                  </a:lnTo>
                  <a:lnTo>
                    <a:pt x="301" y="226"/>
                  </a:lnTo>
                  <a:lnTo>
                    <a:pt x="301" y="229"/>
                  </a:lnTo>
                  <a:lnTo>
                    <a:pt x="300" y="231"/>
                  </a:lnTo>
                  <a:lnTo>
                    <a:pt x="299" y="234"/>
                  </a:lnTo>
                  <a:lnTo>
                    <a:pt x="297" y="237"/>
                  </a:lnTo>
                  <a:lnTo>
                    <a:pt x="294" y="239"/>
                  </a:lnTo>
                  <a:lnTo>
                    <a:pt x="292" y="240"/>
                  </a:lnTo>
                  <a:lnTo>
                    <a:pt x="289" y="241"/>
                  </a:lnTo>
                  <a:lnTo>
                    <a:pt x="287" y="241"/>
                  </a:lnTo>
                  <a:lnTo>
                    <a:pt x="75" y="241"/>
                  </a:lnTo>
                  <a:lnTo>
                    <a:pt x="72" y="241"/>
                  </a:lnTo>
                  <a:lnTo>
                    <a:pt x="69" y="240"/>
                  </a:lnTo>
                  <a:lnTo>
                    <a:pt x="66" y="239"/>
                  </a:lnTo>
                  <a:lnTo>
                    <a:pt x="64" y="237"/>
                  </a:lnTo>
                  <a:lnTo>
                    <a:pt x="62" y="234"/>
                  </a:lnTo>
                  <a:lnTo>
                    <a:pt x="61" y="231"/>
                  </a:lnTo>
                  <a:lnTo>
                    <a:pt x="60" y="229"/>
                  </a:lnTo>
                  <a:lnTo>
                    <a:pt x="60" y="226"/>
                  </a:lnTo>
                  <a:lnTo>
                    <a:pt x="60" y="75"/>
                  </a:lnTo>
                  <a:close/>
                  <a:moveTo>
                    <a:pt x="332" y="271"/>
                  </a:moveTo>
                  <a:lnTo>
                    <a:pt x="362" y="271"/>
                  </a:lnTo>
                  <a:lnTo>
                    <a:pt x="362" y="60"/>
                  </a:lnTo>
                  <a:lnTo>
                    <a:pt x="362" y="54"/>
                  </a:lnTo>
                  <a:lnTo>
                    <a:pt x="361" y="47"/>
                  </a:lnTo>
                  <a:lnTo>
                    <a:pt x="358" y="42"/>
                  </a:lnTo>
                  <a:lnTo>
                    <a:pt x="357" y="36"/>
                  </a:lnTo>
                  <a:lnTo>
                    <a:pt x="354" y="31"/>
                  </a:lnTo>
                  <a:lnTo>
                    <a:pt x="352" y="26"/>
                  </a:lnTo>
                  <a:lnTo>
                    <a:pt x="347" y="21"/>
                  </a:lnTo>
                  <a:lnTo>
                    <a:pt x="344" y="18"/>
                  </a:lnTo>
                  <a:lnTo>
                    <a:pt x="340" y="13"/>
                  </a:lnTo>
                  <a:lnTo>
                    <a:pt x="335" y="10"/>
                  </a:lnTo>
                  <a:lnTo>
                    <a:pt x="330" y="7"/>
                  </a:lnTo>
                  <a:lnTo>
                    <a:pt x="325" y="4"/>
                  </a:lnTo>
                  <a:lnTo>
                    <a:pt x="320" y="2"/>
                  </a:lnTo>
                  <a:lnTo>
                    <a:pt x="313" y="1"/>
                  </a:lnTo>
                  <a:lnTo>
                    <a:pt x="308" y="0"/>
                  </a:lnTo>
                  <a:lnTo>
                    <a:pt x="301" y="0"/>
                  </a:lnTo>
                  <a:lnTo>
                    <a:pt x="60" y="0"/>
                  </a:lnTo>
                  <a:lnTo>
                    <a:pt x="54" y="0"/>
                  </a:lnTo>
                  <a:lnTo>
                    <a:pt x="48" y="1"/>
                  </a:lnTo>
                  <a:lnTo>
                    <a:pt x="42" y="2"/>
                  </a:lnTo>
                  <a:lnTo>
                    <a:pt x="37" y="4"/>
                  </a:lnTo>
                  <a:lnTo>
                    <a:pt x="31" y="7"/>
                  </a:lnTo>
                  <a:lnTo>
                    <a:pt x="27" y="10"/>
                  </a:lnTo>
                  <a:lnTo>
                    <a:pt x="21" y="13"/>
                  </a:lnTo>
                  <a:lnTo>
                    <a:pt x="18" y="18"/>
                  </a:lnTo>
                  <a:lnTo>
                    <a:pt x="13" y="21"/>
                  </a:lnTo>
                  <a:lnTo>
                    <a:pt x="10" y="26"/>
                  </a:lnTo>
                  <a:lnTo>
                    <a:pt x="7" y="31"/>
                  </a:lnTo>
                  <a:lnTo>
                    <a:pt x="5" y="36"/>
                  </a:lnTo>
                  <a:lnTo>
                    <a:pt x="2" y="42"/>
                  </a:lnTo>
                  <a:lnTo>
                    <a:pt x="1" y="47"/>
                  </a:lnTo>
                  <a:lnTo>
                    <a:pt x="0" y="54"/>
                  </a:lnTo>
                  <a:lnTo>
                    <a:pt x="0" y="60"/>
                  </a:lnTo>
                  <a:lnTo>
                    <a:pt x="0" y="271"/>
                  </a:lnTo>
                  <a:lnTo>
                    <a:pt x="30" y="271"/>
                  </a:lnTo>
                  <a:lnTo>
                    <a:pt x="332" y="2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1632">
              <a:extLst>
                <a:ext uri="{FF2B5EF4-FFF2-40B4-BE49-F238E27FC236}">
                  <a16:creationId xmlns:a16="http://schemas.microsoft.com/office/drawing/2014/main" id="{32C10E2D-7492-462D-9F53-98946445AD6D}"/>
                </a:ext>
              </a:extLst>
            </p:cNvPr>
            <p:cNvSpPr>
              <a:spLocks/>
            </p:cNvSpPr>
            <p:nvPr/>
          </p:nvSpPr>
          <p:spPr bwMode="auto">
            <a:xfrm>
              <a:off x="457200" y="5349875"/>
              <a:ext cx="134938" cy="38100"/>
            </a:xfrm>
            <a:custGeom>
              <a:avLst/>
              <a:gdLst>
                <a:gd name="T0" fmla="*/ 422 w 423"/>
                <a:gd name="T1" fmla="*/ 18 h 121"/>
                <a:gd name="T2" fmla="*/ 422 w 423"/>
                <a:gd name="T3" fmla="*/ 17 h 121"/>
                <a:gd name="T4" fmla="*/ 422 w 423"/>
                <a:gd name="T5" fmla="*/ 17 h 121"/>
                <a:gd name="T6" fmla="*/ 419 w 423"/>
                <a:gd name="T7" fmla="*/ 10 h 121"/>
                <a:gd name="T8" fmla="*/ 417 w 423"/>
                <a:gd name="T9" fmla="*/ 5 h 121"/>
                <a:gd name="T10" fmla="*/ 417 w 423"/>
                <a:gd name="T11" fmla="*/ 4 h 121"/>
                <a:gd name="T12" fmla="*/ 416 w 423"/>
                <a:gd name="T13" fmla="*/ 4 h 121"/>
                <a:gd name="T14" fmla="*/ 415 w 423"/>
                <a:gd name="T15" fmla="*/ 2 h 121"/>
                <a:gd name="T16" fmla="*/ 415 w 423"/>
                <a:gd name="T17" fmla="*/ 0 h 121"/>
                <a:gd name="T18" fmla="*/ 9 w 423"/>
                <a:gd name="T19" fmla="*/ 0 h 121"/>
                <a:gd name="T20" fmla="*/ 8 w 423"/>
                <a:gd name="T21" fmla="*/ 2 h 121"/>
                <a:gd name="T22" fmla="*/ 7 w 423"/>
                <a:gd name="T23" fmla="*/ 4 h 121"/>
                <a:gd name="T24" fmla="*/ 7 w 423"/>
                <a:gd name="T25" fmla="*/ 4 h 121"/>
                <a:gd name="T26" fmla="*/ 7 w 423"/>
                <a:gd name="T27" fmla="*/ 5 h 121"/>
                <a:gd name="T28" fmla="*/ 5 w 423"/>
                <a:gd name="T29" fmla="*/ 10 h 121"/>
                <a:gd name="T30" fmla="*/ 2 w 423"/>
                <a:gd name="T31" fmla="*/ 17 h 121"/>
                <a:gd name="T32" fmla="*/ 2 w 423"/>
                <a:gd name="T33" fmla="*/ 17 h 121"/>
                <a:gd name="T34" fmla="*/ 2 w 423"/>
                <a:gd name="T35" fmla="*/ 18 h 121"/>
                <a:gd name="T36" fmla="*/ 1 w 423"/>
                <a:gd name="T37" fmla="*/ 24 h 121"/>
                <a:gd name="T38" fmla="*/ 0 w 423"/>
                <a:gd name="T39" fmla="*/ 30 h 121"/>
                <a:gd name="T40" fmla="*/ 0 w 423"/>
                <a:gd name="T41" fmla="*/ 107 h 121"/>
                <a:gd name="T42" fmla="*/ 1 w 423"/>
                <a:gd name="T43" fmla="*/ 109 h 121"/>
                <a:gd name="T44" fmla="*/ 2 w 423"/>
                <a:gd name="T45" fmla="*/ 112 h 121"/>
                <a:gd name="T46" fmla="*/ 4 w 423"/>
                <a:gd name="T47" fmla="*/ 114 h 121"/>
                <a:gd name="T48" fmla="*/ 6 w 423"/>
                <a:gd name="T49" fmla="*/ 117 h 121"/>
                <a:gd name="T50" fmla="*/ 8 w 423"/>
                <a:gd name="T51" fmla="*/ 119 h 121"/>
                <a:gd name="T52" fmla="*/ 10 w 423"/>
                <a:gd name="T53" fmla="*/ 120 h 121"/>
                <a:gd name="T54" fmla="*/ 12 w 423"/>
                <a:gd name="T55" fmla="*/ 121 h 121"/>
                <a:gd name="T56" fmla="*/ 16 w 423"/>
                <a:gd name="T57" fmla="*/ 121 h 121"/>
                <a:gd name="T58" fmla="*/ 408 w 423"/>
                <a:gd name="T59" fmla="*/ 121 h 121"/>
                <a:gd name="T60" fmla="*/ 412 w 423"/>
                <a:gd name="T61" fmla="*/ 121 h 121"/>
                <a:gd name="T62" fmla="*/ 414 w 423"/>
                <a:gd name="T63" fmla="*/ 120 h 121"/>
                <a:gd name="T64" fmla="*/ 416 w 423"/>
                <a:gd name="T65" fmla="*/ 119 h 121"/>
                <a:gd name="T66" fmla="*/ 418 w 423"/>
                <a:gd name="T67" fmla="*/ 117 h 121"/>
                <a:gd name="T68" fmla="*/ 421 w 423"/>
                <a:gd name="T69" fmla="*/ 114 h 121"/>
                <a:gd name="T70" fmla="*/ 422 w 423"/>
                <a:gd name="T71" fmla="*/ 112 h 121"/>
                <a:gd name="T72" fmla="*/ 423 w 423"/>
                <a:gd name="T73" fmla="*/ 109 h 121"/>
                <a:gd name="T74" fmla="*/ 423 w 423"/>
                <a:gd name="T75" fmla="*/ 107 h 121"/>
                <a:gd name="T76" fmla="*/ 423 w 423"/>
                <a:gd name="T77" fmla="*/ 30 h 121"/>
                <a:gd name="T78" fmla="*/ 423 w 423"/>
                <a:gd name="T79" fmla="*/ 24 h 121"/>
                <a:gd name="T80" fmla="*/ 422 w 423"/>
                <a:gd name="T81"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2" y="18"/>
                  </a:moveTo>
                  <a:lnTo>
                    <a:pt x="422" y="17"/>
                  </a:lnTo>
                  <a:lnTo>
                    <a:pt x="422" y="17"/>
                  </a:lnTo>
                  <a:lnTo>
                    <a:pt x="419" y="10"/>
                  </a:lnTo>
                  <a:lnTo>
                    <a:pt x="417" y="5"/>
                  </a:lnTo>
                  <a:lnTo>
                    <a:pt x="417" y="4"/>
                  </a:lnTo>
                  <a:lnTo>
                    <a:pt x="416" y="4"/>
                  </a:lnTo>
                  <a:lnTo>
                    <a:pt x="415" y="2"/>
                  </a:lnTo>
                  <a:lnTo>
                    <a:pt x="415" y="0"/>
                  </a:lnTo>
                  <a:lnTo>
                    <a:pt x="9" y="0"/>
                  </a:lnTo>
                  <a:lnTo>
                    <a:pt x="8" y="2"/>
                  </a:lnTo>
                  <a:lnTo>
                    <a:pt x="7" y="4"/>
                  </a:lnTo>
                  <a:lnTo>
                    <a:pt x="7" y="4"/>
                  </a:lnTo>
                  <a:lnTo>
                    <a:pt x="7" y="5"/>
                  </a:lnTo>
                  <a:lnTo>
                    <a:pt x="5" y="10"/>
                  </a:lnTo>
                  <a:lnTo>
                    <a:pt x="2" y="17"/>
                  </a:lnTo>
                  <a:lnTo>
                    <a:pt x="2" y="17"/>
                  </a:lnTo>
                  <a:lnTo>
                    <a:pt x="2" y="18"/>
                  </a:lnTo>
                  <a:lnTo>
                    <a:pt x="1" y="24"/>
                  </a:lnTo>
                  <a:lnTo>
                    <a:pt x="0" y="30"/>
                  </a:lnTo>
                  <a:lnTo>
                    <a:pt x="0" y="107"/>
                  </a:lnTo>
                  <a:lnTo>
                    <a:pt x="1" y="109"/>
                  </a:lnTo>
                  <a:lnTo>
                    <a:pt x="2" y="112"/>
                  </a:lnTo>
                  <a:lnTo>
                    <a:pt x="4" y="114"/>
                  </a:lnTo>
                  <a:lnTo>
                    <a:pt x="6" y="117"/>
                  </a:lnTo>
                  <a:lnTo>
                    <a:pt x="8" y="119"/>
                  </a:lnTo>
                  <a:lnTo>
                    <a:pt x="10" y="120"/>
                  </a:lnTo>
                  <a:lnTo>
                    <a:pt x="12" y="121"/>
                  </a:lnTo>
                  <a:lnTo>
                    <a:pt x="16" y="121"/>
                  </a:lnTo>
                  <a:lnTo>
                    <a:pt x="408" y="121"/>
                  </a:lnTo>
                  <a:lnTo>
                    <a:pt x="412" y="121"/>
                  </a:lnTo>
                  <a:lnTo>
                    <a:pt x="414" y="120"/>
                  </a:lnTo>
                  <a:lnTo>
                    <a:pt x="416" y="119"/>
                  </a:lnTo>
                  <a:lnTo>
                    <a:pt x="418" y="117"/>
                  </a:lnTo>
                  <a:lnTo>
                    <a:pt x="421" y="114"/>
                  </a:lnTo>
                  <a:lnTo>
                    <a:pt x="422" y="112"/>
                  </a:lnTo>
                  <a:lnTo>
                    <a:pt x="423" y="109"/>
                  </a:lnTo>
                  <a:lnTo>
                    <a:pt x="423" y="107"/>
                  </a:lnTo>
                  <a:lnTo>
                    <a:pt x="423" y="30"/>
                  </a:lnTo>
                  <a:lnTo>
                    <a:pt x="423" y="24"/>
                  </a:lnTo>
                  <a:lnTo>
                    <a:pt x="42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1633">
              <a:extLst>
                <a:ext uri="{FF2B5EF4-FFF2-40B4-BE49-F238E27FC236}">
                  <a16:creationId xmlns:a16="http://schemas.microsoft.com/office/drawing/2014/main" id="{4FA8B819-0160-4EA0-86E9-6D9D4C17F168}"/>
                </a:ext>
              </a:extLst>
            </p:cNvPr>
            <p:cNvSpPr>
              <a:spLocks noEditPoints="1"/>
            </p:cNvSpPr>
            <p:nvPr/>
          </p:nvSpPr>
          <p:spPr bwMode="auto">
            <a:xfrm>
              <a:off x="468313" y="5253038"/>
              <a:ext cx="114300" cy="87313"/>
            </a:xfrm>
            <a:custGeom>
              <a:avLst/>
              <a:gdLst>
                <a:gd name="T0" fmla="*/ 302 w 362"/>
                <a:gd name="T1" fmla="*/ 227 h 273"/>
                <a:gd name="T2" fmla="*/ 301 w 362"/>
                <a:gd name="T3" fmla="*/ 233 h 273"/>
                <a:gd name="T4" fmla="*/ 298 w 362"/>
                <a:gd name="T5" fmla="*/ 237 h 273"/>
                <a:gd name="T6" fmla="*/ 292 w 362"/>
                <a:gd name="T7" fmla="*/ 241 h 273"/>
                <a:gd name="T8" fmla="*/ 287 w 362"/>
                <a:gd name="T9" fmla="*/ 242 h 273"/>
                <a:gd name="T10" fmla="*/ 72 w 362"/>
                <a:gd name="T11" fmla="*/ 242 h 273"/>
                <a:gd name="T12" fmla="*/ 67 w 362"/>
                <a:gd name="T13" fmla="*/ 239 h 273"/>
                <a:gd name="T14" fmla="*/ 63 w 362"/>
                <a:gd name="T15" fmla="*/ 235 h 273"/>
                <a:gd name="T16" fmla="*/ 61 w 362"/>
                <a:gd name="T17" fmla="*/ 231 h 273"/>
                <a:gd name="T18" fmla="*/ 60 w 362"/>
                <a:gd name="T19" fmla="*/ 76 h 273"/>
                <a:gd name="T20" fmla="*/ 61 w 362"/>
                <a:gd name="T21" fmla="*/ 70 h 273"/>
                <a:gd name="T22" fmla="*/ 64 w 362"/>
                <a:gd name="T23" fmla="*/ 66 h 273"/>
                <a:gd name="T24" fmla="*/ 70 w 362"/>
                <a:gd name="T25" fmla="*/ 62 h 273"/>
                <a:gd name="T26" fmla="*/ 75 w 362"/>
                <a:gd name="T27" fmla="*/ 61 h 273"/>
                <a:gd name="T28" fmla="*/ 290 w 362"/>
                <a:gd name="T29" fmla="*/ 61 h 273"/>
                <a:gd name="T30" fmla="*/ 296 w 362"/>
                <a:gd name="T31" fmla="*/ 64 h 273"/>
                <a:gd name="T32" fmla="*/ 299 w 362"/>
                <a:gd name="T33" fmla="*/ 68 h 273"/>
                <a:gd name="T34" fmla="*/ 301 w 362"/>
                <a:gd name="T35" fmla="*/ 73 h 273"/>
                <a:gd name="T36" fmla="*/ 60 w 362"/>
                <a:gd name="T37" fmla="*/ 0 h 273"/>
                <a:gd name="T38" fmla="*/ 42 w 362"/>
                <a:gd name="T39" fmla="*/ 4 h 273"/>
                <a:gd name="T40" fmla="*/ 27 w 362"/>
                <a:gd name="T41" fmla="*/ 12 h 273"/>
                <a:gd name="T42" fmla="*/ 18 w 362"/>
                <a:gd name="T43" fmla="*/ 18 h 273"/>
                <a:gd name="T44" fmla="*/ 5 w 362"/>
                <a:gd name="T45" fmla="*/ 38 h 273"/>
                <a:gd name="T46" fmla="*/ 1 w 362"/>
                <a:gd name="T47" fmla="*/ 49 h 273"/>
                <a:gd name="T48" fmla="*/ 0 w 362"/>
                <a:gd name="T49" fmla="*/ 61 h 273"/>
                <a:gd name="T50" fmla="*/ 362 w 362"/>
                <a:gd name="T51" fmla="*/ 273 h 273"/>
                <a:gd name="T52" fmla="*/ 362 w 362"/>
                <a:gd name="T53" fmla="*/ 55 h 273"/>
                <a:gd name="T54" fmla="*/ 360 w 362"/>
                <a:gd name="T55" fmla="*/ 44 h 273"/>
                <a:gd name="T56" fmla="*/ 352 w 362"/>
                <a:gd name="T57" fmla="*/ 27 h 273"/>
                <a:gd name="T58" fmla="*/ 340 w 362"/>
                <a:gd name="T59" fmla="*/ 15 h 273"/>
                <a:gd name="T60" fmla="*/ 328 w 362"/>
                <a:gd name="T61" fmla="*/ 7 h 273"/>
                <a:gd name="T62" fmla="*/ 311 w 362"/>
                <a:gd name="T63" fmla="*/ 2 h 273"/>
                <a:gd name="T64" fmla="*/ 121 w 362"/>
                <a:gd name="T6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2" h="273">
                  <a:moveTo>
                    <a:pt x="302" y="76"/>
                  </a:moveTo>
                  <a:lnTo>
                    <a:pt x="302" y="227"/>
                  </a:lnTo>
                  <a:lnTo>
                    <a:pt x="301" y="231"/>
                  </a:lnTo>
                  <a:lnTo>
                    <a:pt x="301" y="233"/>
                  </a:lnTo>
                  <a:lnTo>
                    <a:pt x="299" y="235"/>
                  </a:lnTo>
                  <a:lnTo>
                    <a:pt x="298" y="237"/>
                  </a:lnTo>
                  <a:lnTo>
                    <a:pt x="296" y="239"/>
                  </a:lnTo>
                  <a:lnTo>
                    <a:pt x="292" y="241"/>
                  </a:lnTo>
                  <a:lnTo>
                    <a:pt x="290" y="242"/>
                  </a:lnTo>
                  <a:lnTo>
                    <a:pt x="287" y="242"/>
                  </a:lnTo>
                  <a:lnTo>
                    <a:pt x="75" y="242"/>
                  </a:lnTo>
                  <a:lnTo>
                    <a:pt x="72" y="242"/>
                  </a:lnTo>
                  <a:lnTo>
                    <a:pt x="70" y="241"/>
                  </a:lnTo>
                  <a:lnTo>
                    <a:pt x="67" y="239"/>
                  </a:lnTo>
                  <a:lnTo>
                    <a:pt x="64" y="237"/>
                  </a:lnTo>
                  <a:lnTo>
                    <a:pt x="63" y="235"/>
                  </a:lnTo>
                  <a:lnTo>
                    <a:pt x="61" y="233"/>
                  </a:lnTo>
                  <a:lnTo>
                    <a:pt x="61" y="231"/>
                  </a:lnTo>
                  <a:lnTo>
                    <a:pt x="60" y="227"/>
                  </a:lnTo>
                  <a:lnTo>
                    <a:pt x="60" y="76"/>
                  </a:lnTo>
                  <a:lnTo>
                    <a:pt x="61" y="73"/>
                  </a:lnTo>
                  <a:lnTo>
                    <a:pt x="61" y="70"/>
                  </a:lnTo>
                  <a:lnTo>
                    <a:pt x="63" y="68"/>
                  </a:lnTo>
                  <a:lnTo>
                    <a:pt x="64" y="66"/>
                  </a:lnTo>
                  <a:lnTo>
                    <a:pt x="67" y="64"/>
                  </a:lnTo>
                  <a:lnTo>
                    <a:pt x="70" y="62"/>
                  </a:lnTo>
                  <a:lnTo>
                    <a:pt x="72" y="61"/>
                  </a:lnTo>
                  <a:lnTo>
                    <a:pt x="75" y="61"/>
                  </a:lnTo>
                  <a:lnTo>
                    <a:pt x="287" y="61"/>
                  </a:lnTo>
                  <a:lnTo>
                    <a:pt x="290" y="61"/>
                  </a:lnTo>
                  <a:lnTo>
                    <a:pt x="292" y="62"/>
                  </a:lnTo>
                  <a:lnTo>
                    <a:pt x="296" y="64"/>
                  </a:lnTo>
                  <a:lnTo>
                    <a:pt x="298" y="66"/>
                  </a:lnTo>
                  <a:lnTo>
                    <a:pt x="299" y="68"/>
                  </a:lnTo>
                  <a:lnTo>
                    <a:pt x="301" y="70"/>
                  </a:lnTo>
                  <a:lnTo>
                    <a:pt x="301" y="73"/>
                  </a:lnTo>
                  <a:lnTo>
                    <a:pt x="302" y="76"/>
                  </a:lnTo>
                  <a:close/>
                  <a:moveTo>
                    <a:pt x="60" y="0"/>
                  </a:moveTo>
                  <a:lnTo>
                    <a:pt x="51" y="2"/>
                  </a:lnTo>
                  <a:lnTo>
                    <a:pt x="42" y="4"/>
                  </a:lnTo>
                  <a:lnTo>
                    <a:pt x="35" y="7"/>
                  </a:lnTo>
                  <a:lnTo>
                    <a:pt x="27" y="12"/>
                  </a:lnTo>
                  <a:lnTo>
                    <a:pt x="22" y="15"/>
                  </a:lnTo>
                  <a:lnTo>
                    <a:pt x="18" y="18"/>
                  </a:lnTo>
                  <a:lnTo>
                    <a:pt x="10" y="27"/>
                  </a:lnTo>
                  <a:lnTo>
                    <a:pt x="5" y="38"/>
                  </a:lnTo>
                  <a:lnTo>
                    <a:pt x="2" y="44"/>
                  </a:lnTo>
                  <a:lnTo>
                    <a:pt x="1" y="49"/>
                  </a:lnTo>
                  <a:lnTo>
                    <a:pt x="0" y="55"/>
                  </a:lnTo>
                  <a:lnTo>
                    <a:pt x="0" y="61"/>
                  </a:lnTo>
                  <a:lnTo>
                    <a:pt x="0" y="273"/>
                  </a:lnTo>
                  <a:lnTo>
                    <a:pt x="362" y="273"/>
                  </a:lnTo>
                  <a:lnTo>
                    <a:pt x="362" y="61"/>
                  </a:lnTo>
                  <a:lnTo>
                    <a:pt x="362" y="55"/>
                  </a:lnTo>
                  <a:lnTo>
                    <a:pt x="361" y="49"/>
                  </a:lnTo>
                  <a:lnTo>
                    <a:pt x="360" y="44"/>
                  </a:lnTo>
                  <a:lnTo>
                    <a:pt x="358" y="38"/>
                  </a:lnTo>
                  <a:lnTo>
                    <a:pt x="352" y="27"/>
                  </a:lnTo>
                  <a:lnTo>
                    <a:pt x="344" y="18"/>
                  </a:lnTo>
                  <a:lnTo>
                    <a:pt x="340" y="15"/>
                  </a:lnTo>
                  <a:lnTo>
                    <a:pt x="335" y="12"/>
                  </a:lnTo>
                  <a:lnTo>
                    <a:pt x="328" y="7"/>
                  </a:lnTo>
                  <a:lnTo>
                    <a:pt x="320" y="4"/>
                  </a:lnTo>
                  <a:lnTo>
                    <a:pt x="311" y="2"/>
                  </a:lnTo>
                  <a:lnTo>
                    <a:pt x="302" y="0"/>
                  </a:lnTo>
                  <a:lnTo>
                    <a:pt x="121" y="0"/>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1634">
              <a:extLst>
                <a:ext uri="{FF2B5EF4-FFF2-40B4-BE49-F238E27FC236}">
                  <a16:creationId xmlns:a16="http://schemas.microsoft.com/office/drawing/2014/main" id="{2C93C243-2B14-4681-B84A-CD4AAEC1D316}"/>
                </a:ext>
              </a:extLst>
            </p:cNvPr>
            <p:cNvSpPr>
              <a:spLocks noEditPoints="1"/>
            </p:cNvSpPr>
            <p:nvPr/>
          </p:nvSpPr>
          <p:spPr bwMode="auto">
            <a:xfrm>
              <a:off x="314325" y="5253038"/>
              <a:ext cx="115888" cy="87313"/>
            </a:xfrm>
            <a:custGeom>
              <a:avLst/>
              <a:gdLst>
                <a:gd name="T0" fmla="*/ 302 w 363"/>
                <a:gd name="T1" fmla="*/ 231 h 273"/>
                <a:gd name="T2" fmla="*/ 300 w 363"/>
                <a:gd name="T3" fmla="*/ 235 h 273"/>
                <a:gd name="T4" fmla="*/ 295 w 363"/>
                <a:gd name="T5" fmla="*/ 239 h 273"/>
                <a:gd name="T6" fmla="*/ 290 w 363"/>
                <a:gd name="T7" fmla="*/ 242 h 273"/>
                <a:gd name="T8" fmla="*/ 75 w 363"/>
                <a:gd name="T9" fmla="*/ 242 h 273"/>
                <a:gd name="T10" fmla="*/ 70 w 363"/>
                <a:gd name="T11" fmla="*/ 241 h 273"/>
                <a:gd name="T12" fmla="*/ 65 w 363"/>
                <a:gd name="T13" fmla="*/ 237 h 273"/>
                <a:gd name="T14" fmla="*/ 62 w 363"/>
                <a:gd name="T15" fmla="*/ 233 h 273"/>
                <a:gd name="T16" fmla="*/ 61 w 363"/>
                <a:gd name="T17" fmla="*/ 227 h 273"/>
                <a:gd name="T18" fmla="*/ 61 w 363"/>
                <a:gd name="T19" fmla="*/ 73 h 273"/>
                <a:gd name="T20" fmla="*/ 63 w 363"/>
                <a:gd name="T21" fmla="*/ 68 h 273"/>
                <a:gd name="T22" fmla="*/ 67 w 363"/>
                <a:gd name="T23" fmla="*/ 64 h 273"/>
                <a:gd name="T24" fmla="*/ 73 w 363"/>
                <a:gd name="T25" fmla="*/ 61 h 273"/>
                <a:gd name="T26" fmla="*/ 286 w 363"/>
                <a:gd name="T27" fmla="*/ 61 h 273"/>
                <a:gd name="T28" fmla="*/ 293 w 363"/>
                <a:gd name="T29" fmla="*/ 62 h 273"/>
                <a:gd name="T30" fmla="*/ 297 w 363"/>
                <a:gd name="T31" fmla="*/ 66 h 273"/>
                <a:gd name="T32" fmla="*/ 301 w 363"/>
                <a:gd name="T33" fmla="*/ 70 h 273"/>
                <a:gd name="T34" fmla="*/ 302 w 363"/>
                <a:gd name="T35" fmla="*/ 76 h 273"/>
                <a:gd name="T36" fmla="*/ 363 w 363"/>
                <a:gd name="T37" fmla="*/ 61 h 273"/>
                <a:gd name="T38" fmla="*/ 362 w 363"/>
                <a:gd name="T39" fmla="*/ 49 h 273"/>
                <a:gd name="T40" fmla="*/ 357 w 363"/>
                <a:gd name="T41" fmla="*/ 38 h 273"/>
                <a:gd name="T42" fmla="*/ 345 w 363"/>
                <a:gd name="T43" fmla="*/ 18 h 273"/>
                <a:gd name="T44" fmla="*/ 336 w 363"/>
                <a:gd name="T45" fmla="*/ 12 h 273"/>
                <a:gd name="T46" fmla="*/ 320 w 363"/>
                <a:gd name="T47" fmla="*/ 4 h 273"/>
                <a:gd name="T48" fmla="*/ 302 w 363"/>
                <a:gd name="T49" fmla="*/ 0 h 273"/>
                <a:gd name="T50" fmla="*/ 61 w 363"/>
                <a:gd name="T51" fmla="*/ 0 h 273"/>
                <a:gd name="T52" fmla="*/ 43 w 363"/>
                <a:gd name="T53" fmla="*/ 4 h 273"/>
                <a:gd name="T54" fmla="*/ 26 w 363"/>
                <a:gd name="T55" fmla="*/ 12 h 273"/>
                <a:gd name="T56" fmla="*/ 18 w 363"/>
                <a:gd name="T57" fmla="*/ 18 h 273"/>
                <a:gd name="T58" fmla="*/ 5 w 363"/>
                <a:gd name="T59" fmla="*/ 38 h 273"/>
                <a:gd name="T60" fmla="*/ 1 w 363"/>
                <a:gd name="T61" fmla="*/ 49 h 273"/>
                <a:gd name="T62" fmla="*/ 0 w 363"/>
                <a:gd name="T63" fmla="*/ 61 h 273"/>
                <a:gd name="T64" fmla="*/ 363 w 363"/>
                <a:gd name="T65"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3" h="273">
                  <a:moveTo>
                    <a:pt x="302" y="227"/>
                  </a:moveTo>
                  <a:lnTo>
                    <a:pt x="302" y="231"/>
                  </a:lnTo>
                  <a:lnTo>
                    <a:pt x="301" y="233"/>
                  </a:lnTo>
                  <a:lnTo>
                    <a:pt x="300" y="235"/>
                  </a:lnTo>
                  <a:lnTo>
                    <a:pt x="297" y="237"/>
                  </a:lnTo>
                  <a:lnTo>
                    <a:pt x="295" y="239"/>
                  </a:lnTo>
                  <a:lnTo>
                    <a:pt x="293" y="241"/>
                  </a:lnTo>
                  <a:lnTo>
                    <a:pt x="290" y="242"/>
                  </a:lnTo>
                  <a:lnTo>
                    <a:pt x="286" y="242"/>
                  </a:lnTo>
                  <a:lnTo>
                    <a:pt x="75" y="242"/>
                  </a:lnTo>
                  <a:lnTo>
                    <a:pt x="73" y="242"/>
                  </a:lnTo>
                  <a:lnTo>
                    <a:pt x="70" y="241"/>
                  </a:lnTo>
                  <a:lnTo>
                    <a:pt x="67" y="239"/>
                  </a:lnTo>
                  <a:lnTo>
                    <a:pt x="65" y="237"/>
                  </a:lnTo>
                  <a:lnTo>
                    <a:pt x="63" y="235"/>
                  </a:lnTo>
                  <a:lnTo>
                    <a:pt x="62" y="233"/>
                  </a:lnTo>
                  <a:lnTo>
                    <a:pt x="61" y="231"/>
                  </a:lnTo>
                  <a:lnTo>
                    <a:pt x="61" y="227"/>
                  </a:lnTo>
                  <a:lnTo>
                    <a:pt x="61" y="76"/>
                  </a:lnTo>
                  <a:lnTo>
                    <a:pt x="61" y="73"/>
                  </a:lnTo>
                  <a:lnTo>
                    <a:pt x="62" y="70"/>
                  </a:lnTo>
                  <a:lnTo>
                    <a:pt x="63" y="68"/>
                  </a:lnTo>
                  <a:lnTo>
                    <a:pt x="65" y="66"/>
                  </a:lnTo>
                  <a:lnTo>
                    <a:pt x="67" y="64"/>
                  </a:lnTo>
                  <a:lnTo>
                    <a:pt x="70" y="62"/>
                  </a:lnTo>
                  <a:lnTo>
                    <a:pt x="73" y="61"/>
                  </a:lnTo>
                  <a:lnTo>
                    <a:pt x="75" y="61"/>
                  </a:lnTo>
                  <a:lnTo>
                    <a:pt x="286" y="61"/>
                  </a:lnTo>
                  <a:lnTo>
                    <a:pt x="290" y="61"/>
                  </a:lnTo>
                  <a:lnTo>
                    <a:pt x="293" y="62"/>
                  </a:lnTo>
                  <a:lnTo>
                    <a:pt x="295" y="64"/>
                  </a:lnTo>
                  <a:lnTo>
                    <a:pt x="297" y="66"/>
                  </a:lnTo>
                  <a:lnTo>
                    <a:pt x="300" y="68"/>
                  </a:lnTo>
                  <a:lnTo>
                    <a:pt x="301" y="70"/>
                  </a:lnTo>
                  <a:lnTo>
                    <a:pt x="302" y="73"/>
                  </a:lnTo>
                  <a:lnTo>
                    <a:pt x="302" y="76"/>
                  </a:lnTo>
                  <a:lnTo>
                    <a:pt x="302" y="227"/>
                  </a:lnTo>
                  <a:close/>
                  <a:moveTo>
                    <a:pt x="363" y="61"/>
                  </a:moveTo>
                  <a:lnTo>
                    <a:pt x="362" y="55"/>
                  </a:lnTo>
                  <a:lnTo>
                    <a:pt x="362" y="49"/>
                  </a:lnTo>
                  <a:lnTo>
                    <a:pt x="359" y="44"/>
                  </a:lnTo>
                  <a:lnTo>
                    <a:pt x="357" y="38"/>
                  </a:lnTo>
                  <a:lnTo>
                    <a:pt x="352" y="27"/>
                  </a:lnTo>
                  <a:lnTo>
                    <a:pt x="345" y="18"/>
                  </a:lnTo>
                  <a:lnTo>
                    <a:pt x="341" y="15"/>
                  </a:lnTo>
                  <a:lnTo>
                    <a:pt x="336" y="12"/>
                  </a:lnTo>
                  <a:lnTo>
                    <a:pt x="328" y="7"/>
                  </a:lnTo>
                  <a:lnTo>
                    <a:pt x="320" y="4"/>
                  </a:lnTo>
                  <a:lnTo>
                    <a:pt x="311" y="2"/>
                  </a:lnTo>
                  <a:lnTo>
                    <a:pt x="302" y="0"/>
                  </a:lnTo>
                  <a:lnTo>
                    <a:pt x="242" y="0"/>
                  </a:lnTo>
                  <a:lnTo>
                    <a:pt x="61" y="0"/>
                  </a:lnTo>
                  <a:lnTo>
                    <a:pt x="52" y="2"/>
                  </a:lnTo>
                  <a:lnTo>
                    <a:pt x="43" y="4"/>
                  </a:lnTo>
                  <a:lnTo>
                    <a:pt x="34" y="7"/>
                  </a:lnTo>
                  <a:lnTo>
                    <a:pt x="26" y="12"/>
                  </a:lnTo>
                  <a:lnTo>
                    <a:pt x="22" y="15"/>
                  </a:lnTo>
                  <a:lnTo>
                    <a:pt x="18" y="18"/>
                  </a:lnTo>
                  <a:lnTo>
                    <a:pt x="11" y="27"/>
                  </a:lnTo>
                  <a:lnTo>
                    <a:pt x="5" y="38"/>
                  </a:lnTo>
                  <a:lnTo>
                    <a:pt x="3" y="44"/>
                  </a:lnTo>
                  <a:lnTo>
                    <a:pt x="1" y="49"/>
                  </a:lnTo>
                  <a:lnTo>
                    <a:pt x="1" y="55"/>
                  </a:lnTo>
                  <a:lnTo>
                    <a:pt x="0" y="61"/>
                  </a:lnTo>
                  <a:lnTo>
                    <a:pt x="0" y="273"/>
                  </a:lnTo>
                  <a:lnTo>
                    <a:pt x="363" y="273"/>
                  </a:lnTo>
                  <a:lnTo>
                    <a:pt x="36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1635">
              <a:extLst>
                <a:ext uri="{FF2B5EF4-FFF2-40B4-BE49-F238E27FC236}">
                  <a16:creationId xmlns:a16="http://schemas.microsoft.com/office/drawing/2014/main" id="{220CF904-6E1F-487B-91DB-61DBBB3EE278}"/>
                </a:ext>
              </a:extLst>
            </p:cNvPr>
            <p:cNvSpPr>
              <a:spLocks/>
            </p:cNvSpPr>
            <p:nvPr/>
          </p:nvSpPr>
          <p:spPr bwMode="auto">
            <a:xfrm>
              <a:off x="304800" y="5349875"/>
              <a:ext cx="134938" cy="38100"/>
            </a:xfrm>
            <a:custGeom>
              <a:avLst/>
              <a:gdLst>
                <a:gd name="T0" fmla="*/ 420 w 423"/>
                <a:gd name="T1" fmla="*/ 16 h 121"/>
                <a:gd name="T2" fmla="*/ 419 w 423"/>
                <a:gd name="T3" fmla="*/ 10 h 121"/>
                <a:gd name="T4" fmla="*/ 416 w 423"/>
                <a:gd name="T5" fmla="*/ 5 h 121"/>
                <a:gd name="T6" fmla="*/ 416 w 423"/>
                <a:gd name="T7" fmla="*/ 4 h 121"/>
                <a:gd name="T8" fmla="*/ 416 w 423"/>
                <a:gd name="T9" fmla="*/ 4 h 121"/>
                <a:gd name="T10" fmla="*/ 415 w 423"/>
                <a:gd name="T11" fmla="*/ 2 h 121"/>
                <a:gd name="T12" fmla="*/ 414 w 423"/>
                <a:gd name="T13" fmla="*/ 0 h 121"/>
                <a:gd name="T14" fmla="*/ 9 w 423"/>
                <a:gd name="T15" fmla="*/ 0 h 121"/>
                <a:gd name="T16" fmla="*/ 8 w 423"/>
                <a:gd name="T17" fmla="*/ 2 h 121"/>
                <a:gd name="T18" fmla="*/ 7 w 423"/>
                <a:gd name="T19" fmla="*/ 4 h 121"/>
                <a:gd name="T20" fmla="*/ 7 w 423"/>
                <a:gd name="T21" fmla="*/ 4 h 121"/>
                <a:gd name="T22" fmla="*/ 7 w 423"/>
                <a:gd name="T23" fmla="*/ 5 h 121"/>
                <a:gd name="T24" fmla="*/ 3 w 423"/>
                <a:gd name="T25" fmla="*/ 10 h 121"/>
                <a:gd name="T26" fmla="*/ 2 w 423"/>
                <a:gd name="T27" fmla="*/ 17 h 121"/>
                <a:gd name="T28" fmla="*/ 2 w 423"/>
                <a:gd name="T29" fmla="*/ 17 h 121"/>
                <a:gd name="T30" fmla="*/ 1 w 423"/>
                <a:gd name="T31" fmla="*/ 18 h 121"/>
                <a:gd name="T32" fmla="*/ 0 w 423"/>
                <a:gd name="T33" fmla="*/ 24 h 121"/>
                <a:gd name="T34" fmla="*/ 0 w 423"/>
                <a:gd name="T35" fmla="*/ 30 h 121"/>
                <a:gd name="T36" fmla="*/ 0 w 423"/>
                <a:gd name="T37" fmla="*/ 107 h 121"/>
                <a:gd name="T38" fmla="*/ 0 w 423"/>
                <a:gd name="T39" fmla="*/ 109 h 121"/>
                <a:gd name="T40" fmla="*/ 1 w 423"/>
                <a:gd name="T41" fmla="*/ 112 h 121"/>
                <a:gd name="T42" fmla="*/ 2 w 423"/>
                <a:gd name="T43" fmla="*/ 114 h 121"/>
                <a:gd name="T44" fmla="*/ 4 w 423"/>
                <a:gd name="T45" fmla="*/ 117 h 121"/>
                <a:gd name="T46" fmla="*/ 7 w 423"/>
                <a:gd name="T47" fmla="*/ 119 h 121"/>
                <a:gd name="T48" fmla="*/ 9 w 423"/>
                <a:gd name="T49" fmla="*/ 120 h 121"/>
                <a:gd name="T50" fmla="*/ 12 w 423"/>
                <a:gd name="T51" fmla="*/ 121 h 121"/>
                <a:gd name="T52" fmla="*/ 15 w 423"/>
                <a:gd name="T53" fmla="*/ 121 h 121"/>
                <a:gd name="T54" fmla="*/ 407 w 423"/>
                <a:gd name="T55" fmla="*/ 121 h 121"/>
                <a:gd name="T56" fmla="*/ 410 w 423"/>
                <a:gd name="T57" fmla="*/ 121 h 121"/>
                <a:gd name="T58" fmla="*/ 414 w 423"/>
                <a:gd name="T59" fmla="*/ 120 h 121"/>
                <a:gd name="T60" fmla="*/ 416 w 423"/>
                <a:gd name="T61" fmla="*/ 119 h 121"/>
                <a:gd name="T62" fmla="*/ 418 w 423"/>
                <a:gd name="T63" fmla="*/ 117 h 121"/>
                <a:gd name="T64" fmla="*/ 420 w 423"/>
                <a:gd name="T65" fmla="*/ 114 h 121"/>
                <a:gd name="T66" fmla="*/ 421 w 423"/>
                <a:gd name="T67" fmla="*/ 112 h 121"/>
                <a:gd name="T68" fmla="*/ 423 w 423"/>
                <a:gd name="T69" fmla="*/ 109 h 121"/>
                <a:gd name="T70" fmla="*/ 423 w 423"/>
                <a:gd name="T71" fmla="*/ 107 h 121"/>
                <a:gd name="T72" fmla="*/ 423 w 423"/>
                <a:gd name="T73" fmla="*/ 30 h 121"/>
                <a:gd name="T74" fmla="*/ 423 w 423"/>
                <a:gd name="T75" fmla="*/ 24 h 121"/>
                <a:gd name="T76" fmla="*/ 421 w 423"/>
                <a:gd name="T77" fmla="*/ 18 h 121"/>
                <a:gd name="T78" fmla="*/ 420 w 423"/>
                <a:gd name="T79" fmla="*/ 17 h 121"/>
                <a:gd name="T80" fmla="*/ 420 w 423"/>
                <a:gd name="T81" fmla="*/ 1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0" y="16"/>
                  </a:moveTo>
                  <a:lnTo>
                    <a:pt x="419" y="10"/>
                  </a:lnTo>
                  <a:lnTo>
                    <a:pt x="416" y="5"/>
                  </a:lnTo>
                  <a:lnTo>
                    <a:pt x="416" y="4"/>
                  </a:lnTo>
                  <a:lnTo>
                    <a:pt x="416" y="4"/>
                  </a:lnTo>
                  <a:lnTo>
                    <a:pt x="415" y="2"/>
                  </a:lnTo>
                  <a:lnTo>
                    <a:pt x="414" y="0"/>
                  </a:lnTo>
                  <a:lnTo>
                    <a:pt x="9" y="0"/>
                  </a:lnTo>
                  <a:lnTo>
                    <a:pt x="8" y="2"/>
                  </a:lnTo>
                  <a:lnTo>
                    <a:pt x="7" y="4"/>
                  </a:lnTo>
                  <a:lnTo>
                    <a:pt x="7" y="4"/>
                  </a:lnTo>
                  <a:lnTo>
                    <a:pt x="7" y="5"/>
                  </a:lnTo>
                  <a:lnTo>
                    <a:pt x="3" y="10"/>
                  </a:lnTo>
                  <a:lnTo>
                    <a:pt x="2" y="17"/>
                  </a:lnTo>
                  <a:lnTo>
                    <a:pt x="2" y="17"/>
                  </a:lnTo>
                  <a:lnTo>
                    <a:pt x="1" y="18"/>
                  </a:lnTo>
                  <a:lnTo>
                    <a:pt x="0" y="24"/>
                  </a:lnTo>
                  <a:lnTo>
                    <a:pt x="0" y="30"/>
                  </a:lnTo>
                  <a:lnTo>
                    <a:pt x="0" y="107"/>
                  </a:lnTo>
                  <a:lnTo>
                    <a:pt x="0" y="109"/>
                  </a:lnTo>
                  <a:lnTo>
                    <a:pt x="1" y="112"/>
                  </a:lnTo>
                  <a:lnTo>
                    <a:pt x="2" y="114"/>
                  </a:lnTo>
                  <a:lnTo>
                    <a:pt x="4" y="117"/>
                  </a:lnTo>
                  <a:lnTo>
                    <a:pt x="7" y="119"/>
                  </a:lnTo>
                  <a:lnTo>
                    <a:pt x="9" y="120"/>
                  </a:lnTo>
                  <a:lnTo>
                    <a:pt x="12" y="121"/>
                  </a:lnTo>
                  <a:lnTo>
                    <a:pt x="15" y="121"/>
                  </a:lnTo>
                  <a:lnTo>
                    <a:pt x="407" y="121"/>
                  </a:lnTo>
                  <a:lnTo>
                    <a:pt x="410" y="121"/>
                  </a:lnTo>
                  <a:lnTo>
                    <a:pt x="414" y="120"/>
                  </a:lnTo>
                  <a:lnTo>
                    <a:pt x="416" y="119"/>
                  </a:lnTo>
                  <a:lnTo>
                    <a:pt x="418" y="117"/>
                  </a:lnTo>
                  <a:lnTo>
                    <a:pt x="420" y="114"/>
                  </a:lnTo>
                  <a:lnTo>
                    <a:pt x="421" y="112"/>
                  </a:lnTo>
                  <a:lnTo>
                    <a:pt x="423" y="109"/>
                  </a:lnTo>
                  <a:lnTo>
                    <a:pt x="423" y="107"/>
                  </a:lnTo>
                  <a:lnTo>
                    <a:pt x="423" y="30"/>
                  </a:lnTo>
                  <a:lnTo>
                    <a:pt x="423" y="24"/>
                  </a:lnTo>
                  <a:lnTo>
                    <a:pt x="421" y="18"/>
                  </a:lnTo>
                  <a:lnTo>
                    <a:pt x="420" y="17"/>
                  </a:lnTo>
                  <a:lnTo>
                    <a:pt x="42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2" name="Group 91" descr="Icon of four squares.">
            <a:extLst>
              <a:ext uri="{FF2B5EF4-FFF2-40B4-BE49-F238E27FC236}">
                <a16:creationId xmlns:a16="http://schemas.microsoft.com/office/drawing/2014/main" id="{268D639A-62F0-4F2B-B632-5A45CD6DD132}"/>
              </a:ext>
              <a:ext uri="{C183D7F6-B498-43B3-948B-1728B52AA6E4}">
                <adec:decorative xmlns:adec="http://schemas.microsoft.com/office/drawing/2017/decorative" val="0"/>
              </a:ext>
            </a:extLst>
          </p:cNvPr>
          <p:cNvGrpSpPr/>
          <p:nvPr/>
        </p:nvGrpSpPr>
        <p:grpSpPr>
          <a:xfrm>
            <a:off x="5420916" y="1368977"/>
            <a:ext cx="287338" cy="285750"/>
            <a:chOff x="4900613" y="3937000"/>
            <a:chExt cx="287338" cy="285750"/>
          </a:xfrm>
          <a:solidFill>
            <a:schemeClr val="bg1"/>
          </a:solidFill>
        </p:grpSpPr>
        <p:sp>
          <p:nvSpPr>
            <p:cNvPr id="93" name="Freeform 4743">
              <a:extLst>
                <a:ext uri="{FF2B5EF4-FFF2-40B4-BE49-F238E27FC236}">
                  <a16:creationId xmlns:a16="http://schemas.microsoft.com/office/drawing/2014/main" id="{A654CD2F-871A-4BFA-805D-636E7B50540D}"/>
                </a:ext>
              </a:extLst>
            </p:cNvPr>
            <p:cNvSpPr>
              <a:spLocks/>
            </p:cNvSpPr>
            <p:nvPr/>
          </p:nvSpPr>
          <p:spPr bwMode="auto">
            <a:xfrm>
              <a:off x="4900613" y="3937000"/>
              <a:ext cx="133350" cy="38100"/>
            </a:xfrm>
            <a:custGeom>
              <a:avLst/>
              <a:gdLst>
                <a:gd name="T0" fmla="*/ 346 w 421"/>
                <a:gd name="T1" fmla="*/ 0 h 120"/>
                <a:gd name="T2" fmla="*/ 76 w 421"/>
                <a:gd name="T3" fmla="*/ 0 h 120"/>
                <a:gd name="T4" fmla="*/ 68 w 421"/>
                <a:gd name="T5" fmla="*/ 1 h 120"/>
                <a:gd name="T6" fmla="*/ 61 w 421"/>
                <a:gd name="T7" fmla="*/ 2 h 120"/>
                <a:gd name="T8" fmla="*/ 53 w 421"/>
                <a:gd name="T9" fmla="*/ 3 h 120"/>
                <a:gd name="T10" fmla="*/ 46 w 421"/>
                <a:gd name="T11" fmla="*/ 5 h 120"/>
                <a:gd name="T12" fmla="*/ 40 w 421"/>
                <a:gd name="T13" fmla="*/ 9 h 120"/>
                <a:gd name="T14" fmla="*/ 33 w 421"/>
                <a:gd name="T15" fmla="*/ 12 h 120"/>
                <a:gd name="T16" fmla="*/ 27 w 421"/>
                <a:gd name="T17" fmla="*/ 17 h 120"/>
                <a:gd name="T18" fmla="*/ 22 w 421"/>
                <a:gd name="T19" fmla="*/ 22 h 120"/>
                <a:gd name="T20" fmla="*/ 18 w 421"/>
                <a:gd name="T21" fmla="*/ 27 h 120"/>
                <a:gd name="T22" fmla="*/ 13 w 421"/>
                <a:gd name="T23" fmla="*/ 33 h 120"/>
                <a:gd name="T24" fmla="*/ 10 w 421"/>
                <a:gd name="T25" fmla="*/ 39 h 120"/>
                <a:gd name="T26" fmla="*/ 6 w 421"/>
                <a:gd name="T27" fmla="*/ 46 h 120"/>
                <a:gd name="T28" fmla="*/ 4 w 421"/>
                <a:gd name="T29" fmla="*/ 53 h 120"/>
                <a:gd name="T30" fmla="*/ 2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20 w 421"/>
                <a:gd name="T45" fmla="*/ 60 h 120"/>
                <a:gd name="T46" fmla="*/ 417 w 421"/>
                <a:gd name="T47" fmla="*/ 53 h 120"/>
                <a:gd name="T48" fmla="*/ 415 w 421"/>
                <a:gd name="T49" fmla="*/ 46 h 120"/>
                <a:gd name="T50" fmla="*/ 412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5 w 421"/>
                <a:gd name="T65" fmla="*/ 5 h 120"/>
                <a:gd name="T66" fmla="*/ 368 w 421"/>
                <a:gd name="T67" fmla="*/ 3 h 120"/>
                <a:gd name="T68" fmla="*/ 361 w 421"/>
                <a:gd name="T69" fmla="*/ 2 h 120"/>
                <a:gd name="T70" fmla="*/ 354 w 421"/>
                <a:gd name="T71" fmla="*/ 1 h 120"/>
                <a:gd name="T72" fmla="*/ 346 w 421"/>
                <a:gd name="T73" fmla="*/ 0 h 120"/>
                <a:gd name="T74" fmla="*/ 346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744">
              <a:extLst>
                <a:ext uri="{FF2B5EF4-FFF2-40B4-BE49-F238E27FC236}">
                  <a16:creationId xmlns:a16="http://schemas.microsoft.com/office/drawing/2014/main" id="{5A76ECC7-C209-476D-BB16-D2195C8DD95B}"/>
                </a:ext>
              </a:extLst>
            </p:cNvPr>
            <p:cNvSpPr>
              <a:spLocks/>
            </p:cNvSpPr>
            <p:nvPr/>
          </p:nvSpPr>
          <p:spPr bwMode="auto">
            <a:xfrm>
              <a:off x="4900613" y="3984625"/>
              <a:ext cx="133350" cy="85725"/>
            </a:xfrm>
            <a:custGeom>
              <a:avLst/>
              <a:gdLst>
                <a:gd name="T0" fmla="*/ 0 w 421"/>
                <a:gd name="T1" fmla="*/ 196 h 270"/>
                <a:gd name="T2" fmla="*/ 0 w 421"/>
                <a:gd name="T3" fmla="*/ 203 h 270"/>
                <a:gd name="T4" fmla="*/ 2 w 421"/>
                <a:gd name="T5" fmla="*/ 211 h 270"/>
                <a:gd name="T6" fmla="*/ 4 w 421"/>
                <a:gd name="T7" fmla="*/ 218 h 270"/>
                <a:gd name="T8" fmla="*/ 6 w 421"/>
                <a:gd name="T9" fmla="*/ 225 h 270"/>
                <a:gd name="T10" fmla="*/ 10 w 421"/>
                <a:gd name="T11" fmla="*/ 231 h 270"/>
                <a:gd name="T12" fmla="*/ 13 w 421"/>
                <a:gd name="T13" fmla="*/ 238 h 270"/>
                <a:gd name="T14" fmla="*/ 18 w 421"/>
                <a:gd name="T15" fmla="*/ 243 h 270"/>
                <a:gd name="T16" fmla="*/ 22 w 421"/>
                <a:gd name="T17" fmla="*/ 248 h 270"/>
                <a:gd name="T18" fmla="*/ 27 w 421"/>
                <a:gd name="T19" fmla="*/ 254 h 270"/>
                <a:gd name="T20" fmla="*/ 33 w 421"/>
                <a:gd name="T21" fmla="*/ 257 h 270"/>
                <a:gd name="T22" fmla="*/ 40 w 421"/>
                <a:gd name="T23" fmla="*/ 262 h 270"/>
                <a:gd name="T24" fmla="*/ 46 w 421"/>
                <a:gd name="T25" fmla="*/ 264 h 270"/>
                <a:gd name="T26" fmla="*/ 53 w 421"/>
                <a:gd name="T27" fmla="*/ 267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7 h 270"/>
                <a:gd name="T42" fmla="*/ 375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2 w 421"/>
                <a:gd name="T57" fmla="*/ 231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745">
              <a:extLst>
                <a:ext uri="{FF2B5EF4-FFF2-40B4-BE49-F238E27FC236}">
                  <a16:creationId xmlns:a16="http://schemas.microsoft.com/office/drawing/2014/main" id="{842A256B-87AA-4D95-A759-ECE316A17FF2}"/>
                </a:ext>
              </a:extLst>
            </p:cNvPr>
            <p:cNvSpPr>
              <a:spLocks/>
            </p:cNvSpPr>
            <p:nvPr/>
          </p:nvSpPr>
          <p:spPr bwMode="auto">
            <a:xfrm>
              <a:off x="5053013" y="3937000"/>
              <a:ext cx="134938" cy="38100"/>
            </a:xfrm>
            <a:custGeom>
              <a:avLst/>
              <a:gdLst>
                <a:gd name="T0" fmla="*/ 345 w 421"/>
                <a:gd name="T1" fmla="*/ 0 h 120"/>
                <a:gd name="T2" fmla="*/ 75 w 421"/>
                <a:gd name="T3" fmla="*/ 0 h 120"/>
                <a:gd name="T4" fmla="*/ 67 w 421"/>
                <a:gd name="T5" fmla="*/ 1 h 120"/>
                <a:gd name="T6" fmla="*/ 60 w 421"/>
                <a:gd name="T7" fmla="*/ 2 h 120"/>
                <a:gd name="T8" fmla="*/ 52 w 421"/>
                <a:gd name="T9" fmla="*/ 3 h 120"/>
                <a:gd name="T10" fmla="*/ 45 w 421"/>
                <a:gd name="T11" fmla="*/ 5 h 120"/>
                <a:gd name="T12" fmla="*/ 39 w 421"/>
                <a:gd name="T13" fmla="*/ 9 h 120"/>
                <a:gd name="T14" fmla="*/ 33 w 421"/>
                <a:gd name="T15" fmla="*/ 12 h 120"/>
                <a:gd name="T16" fmla="*/ 27 w 421"/>
                <a:gd name="T17" fmla="*/ 17 h 120"/>
                <a:gd name="T18" fmla="*/ 22 w 421"/>
                <a:gd name="T19" fmla="*/ 22 h 120"/>
                <a:gd name="T20" fmla="*/ 17 w 421"/>
                <a:gd name="T21" fmla="*/ 27 h 120"/>
                <a:gd name="T22" fmla="*/ 13 w 421"/>
                <a:gd name="T23" fmla="*/ 33 h 120"/>
                <a:gd name="T24" fmla="*/ 9 w 421"/>
                <a:gd name="T25" fmla="*/ 39 h 120"/>
                <a:gd name="T26" fmla="*/ 6 w 421"/>
                <a:gd name="T27" fmla="*/ 46 h 120"/>
                <a:gd name="T28" fmla="*/ 4 w 421"/>
                <a:gd name="T29" fmla="*/ 53 h 120"/>
                <a:gd name="T30" fmla="*/ 1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19 w 421"/>
                <a:gd name="T45" fmla="*/ 60 h 120"/>
                <a:gd name="T46" fmla="*/ 417 w 421"/>
                <a:gd name="T47" fmla="*/ 53 h 120"/>
                <a:gd name="T48" fmla="*/ 415 w 421"/>
                <a:gd name="T49" fmla="*/ 46 h 120"/>
                <a:gd name="T50" fmla="*/ 411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4 w 421"/>
                <a:gd name="T65" fmla="*/ 5 h 120"/>
                <a:gd name="T66" fmla="*/ 367 w 421"/>
                <a:gd name="T67" fmla="*/ 3 h 120"/>
                <a:gd name="T68" fmla="*/ 360 w 421"/>
                <a:gd name="T69" fmla="*/ 2 h 120"/>
                <a:gd name="T70" fmla="*/ 353 w 421"/>
                <a:gd name="T71" fmla="*/ 1 h 120"/>
                <a:gd name="T72" fmla="*/ 345 w 421"/>
                <a:gd name="T73" fmla="*/ 0 h 120"/>
                <a:gd name="T74" fmla="*/ 345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746">
              <a:extLst>
                <a:ext uri="{FF2B5EF4-FFF2-40B4-BE49-F238E27FC236}">
                  <a16:creationId xmlns:a16="http://schemas.microsoft.com/office/drawing/2014/main" id="{3D60C298-D43E-4861-BEA9-D00241730C7D}"/>
                </a:ext>
              </a:extLst>
            </p:cNvPr>
            <p:cNvSpPr>
              <a:spLocks/>
            </p:cNvSpPr>
            <p:nvPr/>
          </p:nvSpPr>
          <p:spPr bwMode="auto">
            <a:xfrm>
              <a:off x="5053013" y="3984625"/>
              <a:ext cx="134938" cy="85725"/>
            </a:xfrm>
            <a:custGeom>
              <a:avLst/>
              <a:gdLst>
                <a:gd name="T0" fmla="*/ 0 w 421"/>
                <a:gd name="T1" fmla="*/ 196 h 270"/>
                <a:gd name="T2" fmla="*/ 0 w 421"/>
                <a:gd name="T3" fmla="*/ 203 h 270"/>
                <a:gd name="T4" fmla="*/ 1 w 421"/>
                <a:gd name="T5" fmla="*/ 211 h 270"/>
                <a:gd name="T6" fmla="*/ 4 w 421"/>
                <a:gd name="T7" fmla="*/ 218 h 270"/>
                <a:gd name="T8" fmla="*/ 6 w 421"/>
                <a:gd name="T9" fmla="*/ 225 h 270"/>
                <a:gd name="T10" fmla="*/ 9 w 421"/>
                <a:gd name="T11" fmla="*/ 231 h 270"/>
                <a:gd name="T12" fmla="*/ 13 w 421"/>
                <a:gd name="T13" fmla="*/ 238 h 270"/>
                <a:gd name="T14" fmla="*/ 17 w 421"/>
                <a:gd name="T15" fmla="*/ 243 h 270"/>
                <a:gd name="T16" fmla="*/ 22 w 421"/>
                <a:gd name="T17" fmla="*/ 248 h 270"/>
                <a:gd name="T18" fmla="*/ 27 w 421"/>
                <a:gd name="T19" fmla="*/ 254 h 270"/>
                <a:gd name="T20" fmla="*/ 33 w 421"/>
                <a:gd name="T21" fmla="*/ 257 h 270"/>
                <a:gd name="T22" fmla="*/ 39 w 421"/>
                <a:gd name="T23" fmla="*/ 262 h 270"/>
                <a:gd name="T24" fmla="*/ 45 w 421"/>
                <a:gd name="T25" fmla="*/ 264 h 270"/>
                <a:gd name="T26" fmla="*/ 52 w 421"/>
                <a:gd name="T27" fmla="*/ 267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7 h 270"/>
                <a:gd name="T42" fmla="*/ 374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1 w 421"/>
                <a:gd name="T57" fmla="*/ 231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747">
              <a:extLst>
                <a:ext uri="{FF2B5EF4-FFF2-40B4-BE49-F238E27FC236}">
                  <a16:creationId xmlns:a16="http://schemas.microsoft.com/office/drawing/2014/main" id="{29B54F52-E2CA-455A-9AA3-2B20BE885EED}"/>
                </a:ext>
              </a:extLst>
            </p:cNvPr>
            <p:cNvSpPr>
              <a:spLocks/>
            </p:cNvSpPr>
            <p:nvPr/>
          </p:nvSpPr>
          <p:spPr bwMode="auto">
            <a:xfrm>
              <a:off x="4900613" y="4137025"/>
              <a:ext cx="133350" cy="85725"/>
            </a:xfrm>
            <a:custGeom>
              <a:avLst/>
              <a:gdLst>
                <a:gd name="T0" fmla="*/ 0 w 421"/>
                <a:gd name="T1" fmla="*/ 194 h 270"/>
                <a:gd name="T2" fmla="*/ 0 w 421"/>
                <a:gd name="T3" fmla="*/ 203 h 270"/>
                <a:gd name="T4" fmla="*/ 2 w 421"/>
                <a:gd name="T5" fmla="*/ 209 h 270"/>
                <a:gd name="T6" fmla="*/ 4 w 421"/>
                <a:gd name="T7" fmla="*/ 218 h 270"/>
                <a:gd name="T8" fmla="*/ 6 w 421"/>
                <a:gd name="T9" fmla="*/ 225 h 270"/>
                <a:gd name="T10" fmla="*/ 10 w 421"/>
                <a:gd name="T11" fmla="*/ 230 h 270"/>
                <a:gd name="T12" fmla="*/ 13 w 421"/>
                <a:gd name="T13" fmla="*/ 237 h 270"/>
                <a:gd name="T14" fmla="*/ 18 w 421"/>
                <a:gd name="T15" fmla="*/ 243 h 270"/>
                <a:gd name="T16" fmla="*/ 22 w 421"/>
                <a:gd name="T17" fmla="*/ 248 h 270"/>
                <a:gd name="T18" fmla="*/ 27 w 421"/>
                <a:gd name="T19" fmla="*/ 252 h 270"/>
                <a:gd name="T20" fmla="*/ 33 w 421"/>
                <a:gd name="T21" fmla="*/ 257 h 270"/>
                <a:gd name="T22" fmla="*/ 40 w 421"/>
                <a:gd name="T23" fmla="*/ 262 h 270"/>
                <a:gd name="T24" fmla="*/ 46 w 421"/>
                <a:gd name="T25" fmla="*/ 264 h 270"/>
                <a:gd name="T26" fmla="*/ 53 w 421"/>
                <a:gd name="T27" fmla="*/ 266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6 h 270"/>
                <a:gd name="T42" fmla="*/ 375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2 w 421"/>
                <a:gd name="T57" fmla="*/ 230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4748">
              <a:extLst>
                <a:ext uri="{FF2B5EF4-FFF2-40B4-BE49-F238E27FC236}">
                  <a16:creationId xmlns:a16="http://schemas.microsoft.com/office/drawing/2014/main" id="{46C54F87-D686-45B0-AC4F-BD4AD01BD05A}"/>
                </a:ext>
              </a:extLst>
            </p:cNvPr>
            <p:cNvSpPr>
              <a:spLocks/>
            </p:cNvSpPr>
            <p:nvPr/>
          </p:nvSpPr>
          <p:spPr bwMode="auto">
            <a:xfrm>
              <a:off x="4900613" y="4089400"/>
              <a:ext cx="133350" cy="38100"/>
            </a:xfrm>
            <a:custGeom>
              <a:avLst/>
              <a:gdLst>
                <a:gd name="T0" fmla="*/ 346 w 421"/>
                <a:gd name="T1" fmla="*/ 0 h 121"/>
                <a:gd name="T2" fmla="*/ 76 w 421"/>
                <a:gd name="T3" fmla="*/ 0 h 121"/>
                <a:gd name="T4" fmla="*/ 68 w 421"/>
                <a:gd name="T5" fmla="*/ 1 h 121"/>
                <a:gd name="T6" fmla="*/ 61 w 421"/>
                <a:gd name="T7" fmla="*/ 3 h 121"/>
                <a:gd name="T8" fmla="*/ 53 w 421"/>
                <a:gd name="T9" fmla="*/ 4 h 121"/>
                <a:gd name="T10" fmla="*/ 46 w 421"/>
                <a:gd name="T11" fmla="*/ 6 h 121"/>
                <a:gd name="T12" fmla="*/ 40 w 421"/>
                <a:gd name="T13" fmla="*/ 10 h 121"/>
                <a:gd name="T14" fmla="*/ 33 w 421"/>
                <a:gd name="T15" fmla="*/ 13 h 121"/>
                <a:gd name="T16" fmla="*/ 27 w 421"/>
                <a:gd name="T17" fmla="*/ 18 h 121"/>
                <a:gd name="T18" fmla="*/ 22 w 421"/>
                <a:gd name="T19" fmla="*/ 22 h 121"/>
                <a:gd name="T20" fmla="*/ 18 w 421"/>
                <a:gd name="T21" fmla="*/ 28 h 121"/>
                <a:gd name="T22" fmla="*/ 13 w 421"/>
                <a:gd name="T23" fmla="*/ 34 h 121"/>
                <a:gd name="T24" fmla="*/ 10 w 421"/>
                <a:gd name="T25" fmla="*/ 40 h 121"/>
                <a:gd name="T26" fmla="*/ 6 w 421"/>
                <a:gd name="T27" fmla="*/ 47 h 121"/>
                <a:gd name="T28" fmla="*/ 4 w 421"/>
                <a:gd name="T29" fmla="*/ 54 h 121"/>
                <a:gd name="T30" fmla="*/ 2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20 w 421"/>
                <a:gd name="T45" fmla="*/ 61 h 121"/>
                <a:gd name="T46" fmla="*/ 417 w 421"/>
                <a:gd name="T47" fmla="*/ 54 h 121"/>
                <a:gd name="T48" fmla="*/ 415 w 421"/>
                <a:gd name="T49" fmla="*/ 47 h 121"/>
                <a:gd name="T50" fmla="*/ 412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5 w 421"/>
                <a:gd name="T65" fmla="*/ 6 h 121"/>
                <a:gd name="T66" fmla="*/ 368 w 421"/>
                <a:gd name="T67" fmla="*/ 4 h 121"/>
                <a:gd name="T68" fmla="*/ 361 w 421"/>
                <a:gd name="T69" fmla="*/ 3 h 121"/>
                <a:gd name="T70" fmla="*/ 354 w 421"/>
                <a:gd name="T71" fmla="*/ 1 h 121"/>
                <a:gd name="T72" fmla="*/ 346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749">
              <a:extLst>
                <a:ext uri="{FF2B5EF4-FFF2-40B4-BE49-F238E27FC236}">
                  <a16:creationId xmlns:a16="http://schemas.microsoft.com/office/drawing/2014/main" id="{2AD4B2ED-3FF5-413A-9E75-6FD5885D478D}"/>
                </a:ext>
              </a:extLst>
            </p:cNvPr>
            <p:cNvSpPr>
              <a:spLocks/>
            </p:cNvSpPr>
            <p:nvPr/>
          </p:nvSpPr>
          <p:spPr bwMode="auto">
            <a:xfrm>
              <a:off x="5053013" y="4137025"/>
              <a:ext cx="134938" cy="85725"/>
            </a:xfrm>
            <a:custGeom>
              <a:avLst/>
              <a:gdLst>
                <a:gd name="T0" fmla="*/ 0 w 421"/>
                <a:gd name="T1" fmla="*/ 194 h 270"/>
                <a:gd name="T2" fmla="*/ 0 w 421"/>
                <a:gd name="T3" fmla="*/ 203 h 270"/>
                <a:gd name="T4" fmla="*/ 1 w 421"/>
                <a:gd name="T5" fmla="*/ 209 h 270"/>
                <a:gd name="T6" fmla="*/ 4 w 421"/>
                <a:gd name="T7" fmla="*/ 218 h 270"/>
                <a:gd name="T8" fmla="*/ 6 w 421"/>
                <a:gd name="T9" fmla="*/ 225 h 270"/>
                <a:gd name="T10" fmla="*/ 9 w 421"/>
                <a:gd name="T11" fmla="*/ 230 h 270"/>
                <a:gd name="T12" fmla="*/ 13 w 421"/>
                <a:gd name="T13" fmla="*/ 237 h 270"/>
                <a:gd name="T14" fmla="*/ 17 w 421"/>
                <a:gd name="T15" fmla="*/ 243 h 270"/>
                <a:gd name="T16" fmla="*/ 22 w 421"/>
                <a:gd name="T17" fmla="*/ 248 h 270"/>
                <a:gd name="T18" fmla="*/ 27 w 421"/>
                <a:gd name="T19" fmla="*/ 252 h 270"/>
                <a:gd name="T20" fmla="*/ 33 w 421"/>
                <a:gd name="T21" fmla="*/ 257 h 270"/>
                <a:gd name="T22" fmla="*/ 39 w 421"/>
                <a:gd name="T23" fmla="*/ 262 h 270"/>
                <a:gd name="T24" fmla="*/ 45 w 421"/>
                <a:gd name="T25" fmla="*/ 264 h 270"/>
                <a:gd name="T26" fmla="*/ 52 w 421"/>
                <a:gd name="T27" fmla="*/ 266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6 h 270"/>
                <a:gd name="T42" fmla="*/ 374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1 w 421"/>
                <a:gd name="T57" fmla="*/ 230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750">
              <a:extLst>
                <a:ext uri="{FF2B5EF4-FFF2-40B4-BE49-F238E27FC236}">
                  <a16:creationId xmlns:a16="http://schemas.microsoft.com/office/drawing/2014/main" id="{C94F299B-31F2-4CA4-A270-5E5DDD6CEDAA}"/>
                </a:ext>
              </a:extLst>
            </p:cNvPr>
            <p:cNvSpPr>
              <a:spLocks/>
            </p:cNvSpPr>
            <p:nvPr/>
          </p:nvSpPr>
          <p:spPr bwMode="auto">
            <a:xfrm>
              <a:off x="5053013" y="4089400"/>
              <a:ext cx="134938" cy="38100"/>
            </a:xfrm>
            <a:custGeom>
              <a:avLst/>
              <a:gdLst>
                <a:gd name="T0" fmla="*/ 345 w 421"/>
                <a:gd name="T1" fmla="*/ 0 h 121"/>
                <a:gd name="T2" fmla="*/ 75 w 421"/>
                <a:gd name="T3" fmla="*/ 0 h 121"/>
                <a:gd name="T4" fmla="*/ 67 w 421"/>
                <a:gd name="T5" fmla="*/ 1 h 121"/>
                <a:gd name="T6" fmla="*/ 60 w 421"/>
                <a:gd name="T7" fmla="*/ 3 h 121"/>
                <a:gd name="T8" fmla="*/ 52 w 421"/>
                <a:gd name="T9" fmla="*/ 4 h 121"/>
                <a:gd name="T10" fmla="*/ 45 w 421"/>
                <a:gd name="T11" fmla="*/ 6 h 121"/>
                <a:gd name="T12" fmla="*/ 39 w 421"/>
                <a:gd name="T13" fmla="*/ 10 h 121"/>
                <a:gd name="T14" fmla="*/ 33 w 421"/>
                <a:gd name="T15" fmla="*/ 13 h 121"/>
                <a:gd name="T16" fmla="*/ 27 w 421"/>
                <a:gd name="T17" fmla="*/ 18 h 121"/>
                <a:gd name="T18" fmla="*/ 22 w 421"/>
                <a:gd name="T19" fmla="*/ 22 h 121"/>
                <a:gd name="T20" fmla="*/ 17 w 421"/>
                <a:gd name="T21" fmla="*/ 28 h 121"/>
                <a:gd name="T22" fmla="*/ 13 w 421"/>
                <a:gd name="T23" fmla="*/ 34 h 121"/>
                <a:gd name="T24" fmla="*/ 9 w 421"/>
                <a:gd name="T25" fmla="*/ 40 h 121"/>
                <a:gd name="T26" fmla="*/ 6 w 421"/>
                <a:gd name="T27" fmla="*/ 47 h 121"/>
                <a:gd name="T28" fmla="*/ 4 w 421"/>
                <a:gd name="T29" fmla="*/ 54 h 121"/>
                <a:gd name="T30" fmla="*/ 1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19 w 421"/>
                <a:gd name="T45" fmla="*/ 61 h 121"/>
                <a:gd name="T46" fmla="*/ 417 w 421"/>
                <a:gd name="T47" fmla="*/ 54 h 121"/>
                <a:gd name="T48" fmla="*/ 415 w 421"/>
                <a:gd name="T49" fmla="*/ 47 h 121"/>
                <a:gd name="T50" fmla="*/ 411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4 w 421"/>
                <a:gd name="T65" fmla="*/ 6 h 121"/>
                <a:gd name="T66" fmla="*/ 367 w 421"/>
                <a:gd name="T67" fmla="*/ 4 h 121"/>
                <a:gd name="T68" fmla="*/ 360 w 421"/>
                <a:gd name="T69" fmla="*/ 3 h 121"/>
                <a:gd name="T70" fmla="*/ 353 w 421"/>
                <a:gd name="T71" fmla="*/ 1 h 121"/>
                <a:gd name="T72" fmla="*/ 345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descr="Icon of mobile phone and speech bubble.">
            <a:extLst>
              <a:ext uri="{FF2B5EF4-FFF2-40B4-BE49-F238E27FC236}">
                <a16:creationId xmlns:a16="http://schemas.microsoft.com/office/drawing/2014/main" id="{67EBF40E-2836-4B56-82CA-B0AE5592616F}"/>
              </a:ext>
            </a:extLst>
          </p:cNvPr>
          <p:cNvGrpSpPr/>
          <p:nvPr/>
        </p:nvGrpSpPr>
        <p:grpSpPr>
          <a:xfrm>
            <a:off x="6564709" y="1373740"/>
            <a:ext cx="277813" cy="276225"/>
            <a:chOff x="6105525" y="1922463"/>
            <a:chExt cx="277813" cy="276225"/>
          </a:xfrm>
          <a:solidFill>
            <a:schemeClr val="bg1"/>
          </a:solidFill>
        </p:grpSpPr>
        <p:sp>
          <p:nvSpPr>
            <p:cNvPr id="102" name="Freeform 2023">
              <a:extLst>
                <a:ext uri="{FF2B5EF4-FFF2-40B4-BE49-F238E27FC236}">
                  <a16:creationId xmlns:a16="http://schemas.microsoft.com/office/drawing/2014/main" id="{8A677BB9-7FF5-46F1-AA35-A8280C80A687}"/>
                </a:ext>
              </a:extLst>
            </p:cNvPr>
            <p:cNvSpPr>
              <a:spLocks noEditPoints="1"/>
            </p:cNvSpPr>
            <p:nvPr/>
          </p:nvSpPr>
          <p:spPr bwMode="auto">
            <a:xfrm>
              <a:off x="6105525" y="1960563"/>
              <a:ext cx="96838" cy="47625"/>
            </a:xfrm>
            <a:custGeom>
              <a:avLst/>
              <a:gdLst>
                <a:gd name="T0" fmla="*/ 195 w 303"/>
                <a:gd name="T1" fmla="*/ 105 h 150"/>
                <a:gd name="T2" fmla="*/ 165 w 303"/>
                <a:gd name="T3" fmla="*/ 105 h 150"/>
                <a:gd name="T4" fmla="*/ 162 w 303"/>
                <a:gd name="T5" fmla="*/ 105 h 150"/>
                <a:gd name="T6" fmla="*/ 160 w 303"/>
                <a:gd name="T7" fmla="*/ 104 h 150"/>
                <a:gd name="T8" fmla="*/ 157 w 303"/>
                <a:gd name="T9" fmla="*/ 103 h 150"/>
                <a:gd name="T10" fmla="*/ 155 w 303"/>
                <a:gd name="T11" fmla="*/ 101 h 150"/>
                <a:gd name="T12" fmla="*/ 153 w 303"/>
                <a:gd name="T13" fmla="*/ 98 h 150"/>
                <a:gd name="T14" fmla="*/ 151 w 303"/>
                <a:gd name="T15" fmla="*/ 96 h 150"/>
                <a:gd name="T16" fmla="*/ 151 w 303"/>
                <a:gd name="T17" fmla="*/ 93 h 150"/>
                <a:gd name="T18" fmla="*/ 150 w 303"/>
                <a:gd name="T19" fmla="*/ 90 h 150"/>
                <a:gd name="T20" fmla="*/ 151 w 303"/>
                <a:gd name="T21" fmla="*/ 88 h 150"/>
                <a:gd name="T22" fmla="*/ 151 w 303"/>
                <a:gd name="T23" fmla="*/ 85 h 150"/>
                <a:gd name="T24" fmla="*/ 153 w 303"/>
                <a:gd name="T25" fmla="*/ 82 h 150"/>
                <a:gd name="T26" fmla="*/ 155 w 303"/>
                <a:gd name="T27" fmla="*/ 80 h 150"/>
                <a:gd name="T28" fmla="*/ 157 w 303"/>
                <a:gd name="T29" fmla="*/ 78 h 150"/>
                <a:gd name="T30" fmla="*/ 160 w 303"/>
                <a:gd name="T31" fmla="*/ 77 h 150"/>
                <a:gd name="T32" fmla="*/ 162 w 303"/>
                <a:gd name="T33" fmla="*/ 76 h 150"/>
                <a:gd name="T34" fmla="*/ 165 w 303"/>
                <a:gd name="T35" fmla="*/ 75 h 150"/>
                <a:gd name="T36" fmla="*/ 195 w 303"/>
                <a:gd name="T37" fmla="*/ 75 h 150"/>
                <a:gd name="T38" fmla="*/ 199 w 303"/>
                <a:gd name="T39" fmla="*/ 76 h 150"/>
                <a:gd name="T40" fmla="*/ 202 w 303"/>
                <a:gd name="T41" fmla="*/ 77 h 150"/>
                <a:gd name="T42" fmla="*/ 204 w 303"/>
                <a:gd name="T43" fmla="*/ 78 h 150"/>
                <a:gd name="T44" fmla="*/ 206 w 303"/>
                <a:gd name="T45" fmla="*/ 80 h 150"/>
                <a:gd name="T46" fmla="*/ 208 w 303"/>
                <a:gd name="T47" fmla="*/ 82 h 150"/>
                <a:gd name="T48" fmla="*/ 209 w 303"/>
                <a:gd name="T49" fmla="*/ 85 h 150"/>
                <a:gd name="T50" fmla="*/ 210 w 303"/>
                <a:gd name="T51" fmla="*/ 88 h 150"/>
                <a:gd name="T52" fmla="*/ 210 w 303"/>
                <a:gd name="T53" fmla="*/ 90 h 150"/>
                <a:gd name="T54" fmla="*/ 210 w 303"/>
                <a:gd name="T55" fmla="*/ 93 h 150"/>
                <a:gd name="T56" fmla="*/ 209 w 303"/>
                <a:gd name="T57" fmla="*/ 96 h 150"/>
                <a:gd name="T58" fmla="*/ 208 w 303"/>
                <a:gd name="T59" fmla="*/ 98 h 150"/>
                <a:gd name="T60" fmla="*/ 206 w 303"/>
                <a:gd name="T61" fmla="*/ 101 h 150"/>
                <a:gd name="T62" fmla="*/ 204 w 303"/>
                <a:gd name="T63" fmla="*/ 103 h 150"/>
                <a:gd name="T64" fmla="*/ 202 w 303"/>
                <a:gd name="T65" fmla="*/ 104 h 150"/>
                <a:gd name="T66" fmla="*/ 199 w 303"/>
                <a:gd name="T67" fmla="*/ 105 h 150"/>
                <a:gd name="T68" fmla="*/ 195 w 303"/>
                <a:gd name="T69" fmla="*/ 105 h 150"/>
                <a:gd name="T70" fmla="*/ 195 w 303"/>
                <a:gd name="T71" fmla="*/ 105 h 150"/>
                <a:gd name="T72" fmla="*/ 300 w 303"/>
                <a:gd name="T73" fmla="*/ 135 h 150"/>
                <a:gd name="T74" fmla="*/ 300 w 303"/>
                <a:gd name="T75" fmla="*/ 0 h 150"/>
                <a:gd name="T76" fmla="*/ 90 w 303"/>
                <a:gd name="T77" fmla="*/ 0 h 150"/>
                <a:gd name="T78" fmla="*/ 82 w 303"/>
                <a:gd name="T79" fmla="*/ 1 h 150"/>
                <a:gd name="T80" fmla="*/ 72 w 303"/>
                <a:gd name="T81" fmla="*/ 2 h 150"/>
                <a:gd name="T82" fmla="*/ 63 w 303"/>
                <a:gd name="T83" fmla="*/ 4 h 150"/>
                <a:gd name="T84" fmla="*/ 55 w 303"/>
                <a:gd name="T85" fmla="*/ 7 h 150"/>
                <a:gd name="T86" fmla="*/ 47 w 303"/>
                <a:gd name="T87" fmla="*/ 10 h 150"/>
                <a:gd name="T88" fmla="*/ 40 w 303"/>
                <a:gd name="T89" fmla="*/ 15 h 150"/>
                <a:gd name="T90" fmla="*/ 32 w 303"/>
                <a:gd name="T91" fmla="*/ 20 h 150"/>
                <a:gd name="T92" fmla="*/ 27 w 303"/>
                <a:gd name="T93" fmla="*/ 27 h 150"/>
                <a:gd name="T94" fmla="*/ 20 w 303"/>
                <a:gd name="T95" fmla="*/ 33 h 150"/>
                <a:gd name="T96" fmla="*/ 15 w 303"/>
                <a:gd name="T97" fmla="*/ 39 h 150"/>
                <a:gd name="T98" fmla="*/ 11 w 303"/>
                <a:gd name="T99" fmla="*/ 47 h 150"/>
                <a:gd name="T100" fmla="*/ 8 w 303"/>
                <a:gd name="T101" fmla="*/ 54 h 150"/>
                <a:gd name="T102" fmla="*/ 4 w 303"/>
                <a:gd name="T103" fmla="*/ 63 h 150"/>
                <a:gd name="T104" fmla="*/ 2 w 303"/>
                <a:gd name="T105" fmla="*/ 72 h 150"/>
                <a:gd name="T106" fmla="*/ 1 w 303"/>
                <a:gd name="T107" fmla="*/ 81 h 150"/>
                <a:gd name="T108" fmla="*/ 0 w 303"/>
                <a:gd name="T109" fmla="*/ 90 h 150"/>
                <a:gd name="T110" fmla="*/ 0 w 303"/>
                <a:gd name="T111" fmla="*/ 150 h 150"/>
                <a:gd name="T112" fmla="*/ 303 w 303"/>
                <a:gd name="T113" fmla="*/ 150 h 150"/>
                <a:gd name="T114" fmla="*/ 301 w 303"/>
                <a:gd name="T115" fmla="*/ 144 h 150"/>
                <a:gd name="T116" fmla="*/ 300 w 303"/>
                <a:gd name="T117" fmla="*/ 135 h 150"/>
                <a:gd name="T118" fmla="*/ 300 w 303"/>
                <a:gd name="T119" fmla="*/ 13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3" h="150">
                  <a:moveTo>
                    <a:pt x="195" y="105"/>
                  </a:moveTo>
                  <a:lnTo>
                    <a:pt x="165" y="105"/>
                  </a:lnTo>
                  <a:lnTo>
                    <a:pt x="162" y="105"/>
                  </a:lnTo>
                  <a:lnTo>
                    <a:pt x="160" y="104"/>
                  </a:lnTo>
                  <a:lnTo>
                    <a:pt x="157" y="103"/>
                  </a:lnTo>
                  <a:lnTo>
                    <a:pt x="155" y="101"/>
                  </a:lnTo>
                  <a:lnTo>
                    <a:pt x="153" y="98"/>
                  </a:lnTo>
                  <a:lnTo>
                    <a:pt x="151" y="96"/>
                  </a:lnTo>
                  <a:lnTo>
                    <a:pt x="151" y="93"/>
                  </a:lnTo>
                  <a:lnTo>
                    <a:pt x="150" y="90"/>
                  </a:lnTo>
                  <a:lnTo>
                    <a:pt x="151" y="88"/>
                  </a:lnTo>
                  <a:lnTo>
                    <a:pt x="151" y="85"/>
                  </a:lnTo>
                  <a:lnTo>
                    <a:pt x="153" y="82"/>
                  </a:lnTo>
                  <a:lnTo>
                    <a:pt x="155" y="80"/>
                  </a:lnTo>
                  <a:lnTo>
                    <a:pt x="157" y="78"/>
                  </a:lnTo>
                  <a:lnTo>
                    <a:pt x="160" y="77"/>
                  </a:lnTo>
                  <a:lnTo>
                    <a:pt x="162" y="76"/>
                  </a:lnTo>
                  <a:lnTo>
                    <a:pt x="165" y="75"/>
                  </a:lnTo>
                  <a:lnTo>
                    <a:pt x="195" y="75"/>
                  </a:lnTo>
                  <a:lnTo>
                    <a:pt x="199" y="76"/>
                  </a:lnTo>
                  <a:lnTo>
                    <a:pt x="202" y="77"/>
                  </a:lnTo>
                  <a:lnTo>
                    <a:pt x="204" y="78"/>
                  </a:lnTo>
                  <a:lnTo>
                    <a:pt x="206" y="80"/>
                  </a:lnTo>
                  <a:lnTo>
                    <a:pt x="208" y="82"/>
                  </a:lnTo>
                  <a:lnTo>
                    <a:pt x="209" y="85"/>
                  </a:lnTo>
                  <a:lnTo>
                    <a:pt x="210" y="88"/>
                  </a:lnTo>
                  <a:lnTo>
                    <a:pt x="210" y="90"/>
                  </a:lnTo>
                  <a:lnTo>
                    <a:pt x="210" y="93"/>
                  </a:lnTo>
                  <a:lnTo>
                    <a:pt x="209" y="96"/>
                  </a:lnTo>
                  <a:lnTo>
                    <a:pt x="208" y="98"/>
                  </a:lnTo>
                  <a:lnTo>
                    <a:pt x="206" y="101"/>
                  </a:lnTo>
                  <a:lnTo>
                    <a:pt x="204" y="103"/>
                  </a:lnTo>
                  <a:lnTo>
                    <a:pt x="202" y="104"/>
                  </a:lnTo>
                  <a:lnTo>
                    <a:pt x="199" y="105"/>
                  </a:lnTo>
                  <a:lnTo>
                    <a:pt x="195" y="105"/>
                  </a:lnTo>
                  <a:lnTo>
                    <a:pt x="195" y="105"/>
                  </a:lnTo>
                  <a:close/>
                  <a:moveTo>
                    <a:pt x="300" y="135"/>
                  </a:moveTo>
                  <a:lnTo>
                    <a:pt x="300" y="0"/>
                  </a:lnTo>
                  <a:lnTo>
                    <a:pt x="90" y="0"/>
                  </a:lnTo>
                  <a:lnTo>
                    <a:pt x="82" y="1"/>
                  </a:lnTo>
                  <a:lnTo>
                    <a:pt x="72" y="2"/>
                  </a:lnTo>
                  <a:lnTo>
                    <a:pt x="63" y="4"/>
                  </a:lnTo>
                  <a:lnTo>
                    <a:pt x="55" y="7"/>
                  </a:lnTo>
                  <a:lnTo>
                    <a:pt x="47" y="10"/>
                  </a:lnTo>
                  <a:lnTo>
                    <a:pt x="40" y="15"/>
                  </a:lnTo>
                  <a:lnTo>
                    <a:pt x="32" y="20"/>
                  </a:lnTo>
                  <a:lnTo>
                    <a:pt x="27" y="27"/>
                  </a:lnTo>
                  <a:lnTo>
                    <a:pt x="20" y="33"/>
                  </a:lnTo>
                  <a:lnTo>
                    <a:pt x="15" y="39"/>
                  </a:lnTo>
                  <a:lnTo>
                    <a:pt x="11" y="47"/>
                  </a:lnTo>
                  <a:lnTo>
                    <a:pt x="8" y="54"/>
                  </a:lnTo>
                  <a:lnTo>
                    <a:pt x="4" y="63"/>
                  </a:lnTo>
                  <a:lnTo>
                    <a:pt x="2" y="72"/>
                  </a:lnTo>
                  <a:lnTo>
                    <a:pt x="1" y="81"/>
                  </a:lnTo>
                  <a:lnTo>
                    <a:pt x="0" y="90"/>
                  </a:lnTo>
                  <a:lnTo>
                    <a:pt x="0" y="150"/>
                  </a:lnTo>
                  <a:lnTo>
                    <a:pt x="303" y="150"/>
                  </a:lnTo>
                  <a:lnTo>
                    <a:pt x="301" y="144"/>
                  </a:lnTo>
                  <a:lnTo>
                    <a:pt x="300" y="135"/>
                  </a:lnTo>
                  <a:lnTo>
                    <a:pt x="30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2024">
              <a:extLst>
                <a:ext uri="{FF2B5EF4-FFF2-40B4-BE49-F238E27FC236}">
                  <a16:creationId xmlns:a16="http://schemas.microsoft.com/office/drawing/2014/main" id="{A089C24C-3669-4556-BCE2-1150BE6C011A}"/>
                </a:ext>
              </a:extLst>
            </p:cNvPr>
            <p:cNvSpPr>
              <a:spLocks noEditPoints="1"/>
            </p:cNvSpPr>
            <p:nvPr/>
          </p:nvSpPr>
          <p:spPr bwMode="auto">
            <a:xfrm>
              <a:off x="6105525" y="2151063"/>
              <a:ext cx="142875" cy="47625"/>
            </a:xfrm>
            <a:custGeom>
              <a:avLst/>
              <a:gdLst>
                <a:gd name="T0" fmla="*/ 231 w 451"/>
                <a:gd name="T1" fmla="*/ 25 h 150"/>
                <a:gd name="T2" fmla="*/ 242 w 451"/>
                <a:gd name="T3" fmla="*/ 31 h 150"/>
                <a:gd name="T4" fmla="*/ 252 w 451"/>
                <a:gd name="T5" fmla="*/ 39 h 150"/>
                <a:gd name="T6" fmla="*/ 258 w 451"/>
                <a:gd name="T7" fmla="*/ 52 h 150"/>
                <a:gd name="T8" fmla="*/ 258 w 451"/>
                <a:gd name="T9" fmla="*/ 65 h 150"/>
                <a:gd name="T10" fmla="*/ 252 w 451"/>
                <a:gd name="T11" fmla="*/ 78 h 150"/>
                <a:gd name="T12" fmla="*/ 242 w 451"/>
                <a:gd name="T13" fmla="*/ 86 h 150"/>
                <a:gd name="T14" fmla="*/ 231 w 451"/>
                <a:gd name="T15" fmla="*/ 92 h 150"/>
                <a:gd name="T16" fmla="*/ 217 w 451"/>
                <a:gd name="T17" fmla="*/ 92 h 150"/>
                <a:gd name="T18" fmla="*/ 205 w 451"/>
                <a:gd name="T19" fmla="*/ 86 h 150"/>
                <a:gd name="T20" fmla="*/ 195 w 451"/>
                <a:gd name="T21" fmla="*/ 78 h 150"/>
                <a:gd name="T22" fmla="*/ 190 w 451"/>
                <a:gd name="T23" fmla="*/ 66 h 150"/>
                <a:gd name="T24" fmla="*/ 190 w 451"/>
                <a:gd name="T25" fmla="*/ 52 h 150"/>
                <a:gd name="T26" fmla="*/ 195 w 451"/>
                <a:gd name="T27" fmla="*/ 39 h 150"/>
                <a:gd name="T28" fmla="*/ 205 w 451"/>
                <a:gd name="T29" fmla="*/ 31 h 150"/>
                <a:gd name="T30" fmla="*/ 217 w 451"/>
                <a:gd name="T31" fmla="*/ 25 h 150"/>
                <a:gd name="T32" fmla="*/ 224 w 451"/>
                <a:gd name="T33" fmla="*/ 24 h 150"/>
                <a:gd name="T34" fmla="*/ 1 w 451"/>
                <a:gd name="T35" fmla="*/ 68 h 150"/>
                <a:gd name="T36" fmla="*/ 4 w 451"/>
                <a:gd name="T37" fmla="*/ 85 h 150"/>
                <a:gd name="T38" fmla="*/ 11 w 451"/>
                <a:gd name="T39" fmla="*/ 102 h 150"/>
                <a:gd name="T40" fmla="*/ 20 w 451"/>
                <a:gd name="T41" fmla="*/ 116 h 150"/>
                <a:gd name="T42" fmla="*/ 33 w 451"/>
                <a:gd name="T43" fmla="*/ 129 h 150"/>
                <a:gd name="T44" fmla="*/ 47 w 451"/>
                <a:gd name="T45" fmla="*/ 139 h 150"/>
                <a:gd name="T46" fmla="*/ 63 w 451"/>
                <a:gd name="T47" fmla="*/ 145 h 150"/>
                <a:gd name="T48" fmla="*/ 82 w 451"/>
                <a:gd name="T49" fmla="*/ 149 h 150"/>
                <a:gd name="T50" fmla="*/ 360 w 451"/>
                <a:gd name="T51" fmla="*/ 150 h 150"/>
                <a:gd name="T52" fmla="*/ 379 w 451"/>
                <a:gd name="T53" fmla="*/ 148 h 150"/>
                <a:gd name="T54" fmla="*/ 395 w 451"/>
                <a:gd name="T55" fmla="*/ 143 h 150"/>
                <a:gd name="T56" fmla="*/ 409 w 451"/>
                <a:gd name="T57" fmla="*/ 135 h 150"/>
                <a:gd name="T58" fmla="*/ 422 w 451"/>
                <a:gd name="T59" fmla="*/ 124 h 150"/>
                <a:gd name="T60" fmla="*/ 433 w 451"/>
                <a:gd name="T61" fmla="*/ 111 h 150"/>
                <a:gd name="T62" fmla="*/ 442 w 451"/>
                <a:gd name="T63" fmla="*/ 96 h 150"/>
                <a:gd name="T64" fmla="*/ 447 w 451"/>
                <a:gd name="T65" fmla="*/ 79 h 150"/>
                <a:gd name="T66" fmla="*/ 451 w 451"/>
                <a:gd name="T67" fmla="*/ 60 h 150"/>
                <a:gd name="T68" fmla="*/ 0 w 451"/>
                <a:gd name="T6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1" h="150">
                  <a:moveTo>
                    <a:pt x="224" y="24"/>
                  </a:moveTo>
                  <a:lnTo>
                    <a:pt x="231" y="25"/>
                  </a:lnTo>
                  <a:lnTo>
                    <a:pt x="237" y="27"/>
                  </a:lnTo>
                  <a:lnTo>
                    <a:pt x="242" y="31"/>
                  </a:lnTo>
                  <a:lnTo>
                    <a:pt x="248" y="35"/>
                  </a:lnTo>
                  <a:lnTo>
                    <a:pt x="252" y="39"/>
                  </a:lnTo>
                  <a:lnTo>
                    <a:pt x="255" y="46"/>
                  </a:lnTo>
                  <a:lnTo>
                    <a:pt x="258" y="52"/>
                  </a:lnTo>
                  <a:lnTo>
                    <a:pt x="258" y="59"/>
                  </a:lnTo>
                  <a:lnTo>
                    <a:pt x="258" y="65"/>
                  </a:lnTo>
                  <a:lnTo>
                    <a:pt x="255" y="71"/>
                  </a:lnTo>
                  <a:lnTo>
                    <a:pt x="252" y="78"/>
                  </a:lnTo>
                  <a:lnTo>
                    <a:pt x="248" y="83"/>
                  </a:lnTo>
                  <a:lnTo>
                    <a:pt x="242" y="86"/>
                  </a:lnTo>
                  <a:lnTo>
                    <a:pt x="237" y="90"/>
                  </a:lnTo>
                  <a:lnTo>
                    <a:pt x="231" y="92"/>
                  </a:lnTo>
                  <a:lnTo>
                    <a:pt x="224" y="93"/>
                  </a:lnTo>
                  <a:lnTo>
                    <a:pt x="217" y="92"/>
                  </a:lnTo>
                  <a:lnTo>
                    <a:pt x="210" y="90"/>
                  </a:lnTo>
                  <a:lnTo>
                    <a:pt x="205" y="86"/>
                  </a:lnTo>
                  <a:lnTo>
                    <a:pt x="200" y="83"/>
                  </a:lnTo>
                  <a:lnTo>
                    <a:pt x="195" y="78"/>
                  </a:lnTo>
                  <a:lnTo>
                    <a:pt x="192" y="71"/>
                  </a:lnTo>
                  <a:lnTo>
                    <a:pt x="190" y="66"/>
                  </a:lnTo>
                  <a:lnTo>
                    <a:pt x="190" y="59"/>
                  </a:lnTo>
                  <a:lnTo>
                    <a:pt x="190" y="52"/>
                  </a:lnTo>
                  <a:lnTo>
                    <a:pt x="192" y="46"/>
                  </a:lnTo>
                  <a:lnTo>
                    <a:pt x="195" y="39"/>
                  </a:lnTo>
                  <a:lnTo>
                    <a:pt x="200" y="35"/>
                  </a:lnTo>
                  <a:lnTo>
                    <a:pt x="205" y="31"/>
                  </a:lnTo>
                  <a:lnTo>
                    <a:pt x="210" y="27"/>
                  </a:lnTo>
                  <a:lnTo>
                    <a:pt x="217" y="25"/>
                  </a:lnTo>
                  <a:lnTo>
                    <a:pt x="224" y="24"/>
                  </a:lnTo>
                  <a:lnTo>
                    <a:pt x="224" y="24"/>
                  </a:lnTo>
                  <a:close/>
                  <a:moveTo>
                    <a:pt x="0" y="59"/>
                  </a:moveTo>
                  <a:lnTo>
                    <a:pt x="1" y="68"/>
                  </a:lnTo>
                  <a:lnTo>
                    <a:pt x="2" y="77"/>
                  </a:lnTo>
                  <a:lnTo>
                    <a:pt x="4" y="85"/>
                  </a:lnTo>
                  <a:lnTo>
                    <a:pt x="8" y="94"/>
                  </a:lnTo>
                  <a:lnTo>
                    <a:pt x="11" y="102"/>
                  </a:lnTo>
                  <a:lnTo>
                    <a:pt x="16" y="109"/>
                  </a:lnTo>
                  <a:lnTo>
                    <a:pt x="20" y="116"/>
                  </a:lnTo>
                  <a:lnTo>
                    <a:pt x="27" y="123"/>
                  </a:lnTo>
                  <a:lnTo>
                    <a:pt x="33" y="129"/>
                  </a:lnTo>
                  <a:lnTo>
                    <a:pt x="40" y="134"/>
                  </a:lnTo>
                  <a:lnTo>
                    <a:pt x="47" y="139"/>
                  </a:lnTo>
                  <a:lnTo>
                    <a:pt x="56" y="142"/>
                  </a:lnTo>
                  <a:lnTo>
                    <a:pt x="63" y="145"/>
                  </a:lnTo>
                  <a:lnTo>
                    <a:pt x="72" y="148"/>
                  </a:lnTo>
                  <a:lnTo>
                    <a:pt x="82" y="149"/>
                  </a:lnTo>
                  <a:lnTo>
                    <a:pt x="90" y="150"/>
                  </a:lnTo>
                  <a:lnTo>
                    <a:pt x="360" y="150"/>
                  </a:lnTo>
                  <a:lnTo>
                    <a:pt x="370" y="149"/>
                  </a:lnTo>
                  <a:lnTo>
                    <a:pt x="379" y="148"/>
                  </a:lnTo>
                  <a:lnTo>
                    <a:pt x="386" y="145"/>
                  </a:lnTo>
                  <a:lnTo>
                    <a:pt x="395" y="143"/>
                  </a:lnTo>
                  <a:lnTo>
                    <a:pt x="402" y="139"/>
                  </a:lnTo>
                  <a:lnTo>
                    <a:pt x="409" y="135"/>
                  </a:lnTo>
                  <a:lnTo>
                    <a:pt x="415" y="130"/>
                  </a:lnTo>
                  <a:lnTo>
                    <a:pt x="422" y="124"/>
                  </a:lnTo>
                  <a:lnTo>
                    <a:pt x="428" y="117"/>
                  </a:lnTo>
                  <a:lnTo>
                    <a:pt x="433" y="111"/>
                  </a:lnTo>
                  <a:lnTo>
                    <a:pt x="438" y="104"/>
                  </a:lnTo>
                  <a:lnTo>
                    <a:pt x="442" y="96"/>
                  </a:lnTo>
                  <a:lnTo>
                    <a:pt x="445" y="87"/>
                  </a:lnTo>
                  <a:lnTo>
                    <a:pt x="447" y="79"/>
                  </a:lnTo>
                  <a:lnTo>
                    <a:pt x="449" y="69"/>
                  </a:lnTo>
                  <a:lnTo>
                    <a:pt x="451" y="60"/>
                  </a:lnTo>
                  <a:lnTo>
                    <a:pt x="451" y="0"/>
                  </a:lnTo>
                  <a:lnTo>
                    <a:pt x="0" y="0"/>
                  </a:lnTo>
                  <a:lnTo>
                    <a:pt x="0"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2025">
              <a:extLst>
                <a:ext uri="{FF2B5EF4-FFF2-40B4-BE49-F238E27FC236}">
                  <a16:creationId xmlns:a16="http://schemas.microsoft.com/office/drawing/2014/main" id="{AD44BCFE-381C-4084-BB3E-AC4E2D2DE4A0}"/>
                </a:ext>
              </a:extLst>
            </p:cNvPr>
            <p:cNvSpPr>
              <a:spLocks/>
            </p:cNvSpPr>
            <p:nvPr/>
          </p:nvSpPr>
          <p:spPr bwMode="auto">
            <a:xfrm>
              <a:off x="6105525" y="2017713"/>
              <a:ext cx="142875" cy="123825"/>
            </a:xfrm>
            <a:custGeom>
              <a:avLst/>
              <a:gdLst>
                <a:gd name="T0" fmla="*/ 318 w 451"/>
                <a:gd name="T1" fmla="*/ 0 h 390"/>
                <a:gd name="T2" fmla="*/ 30 w 451"/>
                <a:gd name="T3" fmla="*/ 0 h 390"/>
                <a:gd name="T4" fmla="*/ 0 w 451"/>
                <a:gd name="T5" fmla="*/ 0 h 390"/>
                <a:gd name="T6" fmla="*/ 0 w 451"/>
                <a:gd name="T7" fmla="*/ 390 h 390"/>
                <a:gd name="T8" fmla="*/ 451 w 451"/>
                <a:gd name="T9" fmla="*/ 390 h 390"/>
                <a:gd name="T10" fmla="*/ 451 w 451"/>
                <a:gd name="T11" fmla="*/ 30 h 390"/>
                <a:gd name="T12" fmla="*/ 375 w 451"/>
                <a:gd name="T13" fmla="*/ 30 h 390"/>
                <a:gd name="T14" fmla="*/ 367 w 451"/>
                <a:gd name="T15" fmla="*/ 29 h 390"/>
                <a:gd name="T16" fmla="*/ 359 w 451"/>
                <a:gd name="T17" fmla="*/ 27 h 390"/>
                <a:gd name="T18" fmla="*/ 351 w 451"/>
                <a:gd name="T19" fmla="*/ 25 h 390"/>
                <a:gd name="T20" fmla="*/ 343 w 451"/>
                <a:gd name="T21" fmla="*/ 21 h 390"/>
                <a:gd name="T22" fmla="*/ 336 w 451"/>
                <a:gd name="T23" fmla="*/ 17 h 390"/>
                <a:gd name="T24" fmla="*/ 329 w 451"/>
                <a:gd name="T25" fmla="*/ 12 h 390"/>
                <a:gd name="T26" fmla="*/ 323 w 451"/>
                <a:gd name="T27" fmla="*/ 6 h 390"/>
                <a:gd name="T28" fmla="*/ 318 w 451"/>
                <a:gd name="T2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390">
                  <a:moveTo>
                    <a:pt x="318" y="0"/>
                  </a:moveTo>
                  <a:lnTo>
                    <a:pt x="30" y="0"/>
                  </a:lnTo>
                  <a:lnTo>
                    <a:pt x="0" y="0"/>
                  </a:lnTo>
                  <a:lnTo>
                    <a:pt x="0" y="390"/>
                  </a:lnTo>
                  <a:lnTo>
                    <a:pt x="451" y="390"/>
                  </a:lnTo>
                  <a:lnTo>
                    <a:pt x="451" y="30"/>
                  </a:lnTo>
                  <a:lnTo>
                    <a:pt x="375" y="30"/>
                  </a:lnTo>
                  <a:lnTo>
                    <a:pt x="367" y="29"/>
                  </a:lnTo>
                  <a:lnTo>
                    <a:pt x="359" y="27"/>
                  </a:lnTo>
                  <a:lnTo>
                    <a:pt x="351" y="25"/>
                  </a:lnTo>
                  <a:lnTo>
                    <a:pt x="343" y="21"/>
                  </a:lnTo>
                  <a:lnTo>
                    <a:pt x="336" y="17"/>
                  </a:lnTo>
                  <a:lnTo>
                    <a:pt x="329" y="12"/>
                  </a:lnTo>
                  <a:lnTo>
                    <a:pt x="323" y="6"/>
                  </a:lnTo>
                  <a:lnTo>
                    <a:pt x="3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2026">
              <a:extLst>
                <a:ext uri="{FF2B5EF4-FFF2-40B4-BE49-F238E27FC236}">
                  <a16:creationId xmlns:a16="http://schemas.microsoft.com/office/drawing/2014/main" id="{53FDEEB6-B7E5-4317-BF5C-105279C6C66B}"/>
                </a:ext>
              </a:extLst>
            </p:cNvPr>
            <p:cNvSpPr>
              <a:spLocks noEditPoints="1"/>
            </p:cNvSpPr>
            <p:nvPr/>
          </p:nvSpPr>
          <p:spPr bwMode="auto">
            <a:xfrm>
              <a:off x="6210300" y="1922463"/>
              <a:ext cx="173038" cy="127000"/>
            </a:xfrm>
            <a:custGeom>
              <a:avLst/>
              <a:gdLst>
                <a:gd name="T0" fmla="*/ 360 w 542"/>
                <a:gd name="T1" fmla="*/ 172 h 400"/>
                <a:gd name="T2" fmla="*/ 351 w 542"/>
                <a:gd name="T3" fmla="*/ 166 h 400"/>
                <a:gd name="T4" fmla="*/ 348 w 542"/>
                <a:gd name="T5" fmla="*/ 155 h 400"/>
                <a:gd name="T6" fmla="*/ 351 w 542"/>
                <a:gd name="T7" fmla="*/ 144 h 400"/>
                <a:gd name="T8" fmla="*/ 360 w 542"/>
                <a:gd name="T9" fmla="*/ 138 h 400"/>
                <a:gd name="T10" fmla="*/ 372 w 542"/>
                <a:gd name="T11" fmla="*/ 137 h 400"/>
                <a:gd name="T12" fmla="*/ 381 w 542"/>
                <a:gd name="T13" fmla="*/ 142 h 400"/>
                <a:gd name="T14" fmla="*/ 385 w 542"/>
                <a:gd name="T15" fmla="*/ 152 h 400"/>
                <a:gd name="T16" fmla="*/ 384 w 542"/>
                <a:gd name="T17" fmla="*/ 163 h 400"/>
                <a:gd name="T18" fmla="*/ 378 w 542"/>
                <a:gd name="T19" fmla="*/ 171 h 400"/>
                <a:gd name="T20" fmla="*/ 367 w 542"/>
                <a:gd name="T21" fmla="*/ 174 h 400"/>
                <a:gd name="T22" fmla="*/ 269 w 542"/>
                <a:gd name="T23" fmla="*/ 174 h 400"/>
                <a:gd name="T24" fmla="*/ 259 w 542"/>
                <a:gd name="T25" fmla="*/ 169 h 400"/>
                <a:gd name="T26" fmla="*/ 254 w 542"/>
                <a:gd name="T27" fmla="*/ 159 h 400"/>
                <a:gd name="T28" fmla="*/ 256 w 542"/>
                <a:gd name="T29" fmla="*/ 148 h 400"/>
                <a:gd name="T30" fmla="*/ 262 w 542"/>
                <a:gd name="T31" fmla="*/ 140 h 400"/>
                <a:gd name="T32" fmla="*/ 273 w 542"/>
                <a:gd name="T33" fmla="*/ 137 h 400"/>
                <a:gd name="T34" fmla="*/ 284 w 542"/>
                <a:gd name="T35" fmla="*/ 140 h 400"/>
                <a:gd name="T36" fmla="*/ 290 w 542"/>
                <a:gd name="T37" fmla="*/ 148 h 400"/>
                <a:gd name="T38" fmla="*/ 291 w 542"/>
                <a:gd name="T39" fmla="*/ 159 h 400"/>
                <a:gd name="T40" fmla="*/ 286 w 542"/>
                <a:gd name="T41" fmla="*/ 169 h 400"/>
                <a:gd name="T42" fmla="*/ 276 w 542"/>
                <a:gd name="T43" fmla="*/ 174 h 400"/>
                <a:gd name="T44" fmla="*/ 177 w 542"/>
                <a:gd name="T45" fmla="*/ 174 h 400"/>
                <a:gd name="T46" fmla="*/ 168 w 542"/>
                <a:gd name="T47" fmla="*/ 171 h 400"/>
                <a:gd name="T48" fmla="*/ 160 w 542"/>
                <a:gd name="T49" fmla="*/ 163 h 400"/>
                <a:gd name="T50" fmla="*/ 159 w 542"/>
                <a:gd name="T51" fmla="*/ 152 h 400"/>
                <a:gd name="T52" fmla="*/ 165 w 542"/>
                <a:gd name="T53" fmla="*/ 142 h 400"/>
                <a:gd name="T54" fmla="*/ 174 w 542"/>
                <a:gd name="T55" fmla="*/ 137 h 400"/>
                <a:gd name="T56" fmla="*/ 185 w 542"/>
                <a:gd name="T57" fmla="*/ 138 h 400"/>
                <a:gd name="T58" fmla="*/ 193 w 542"/>
                <a:gd name="T59" fmla="*/ 144 h 400"/>
                <a:gd name="T60" fmla="*/ 197 w 542"/>
                <a:gd name="T61" fmla="*/ 155 h 400"/>
                <a:gd name="T62" fmla="*/ 193 w 542"/>
                <a:gd name="T63" fmla="*/ 166 h 400"/>
                <a:gd name="T64" fmla="*/ 185 w 542"/>
                <a:gd name="T65" fmla="*/ 173 h 400"/>
                <a:gd name="T66" fmla="*/ 177 w 542"/>
                <a:gd name="T67" fmla="*/ 174 h 400"/>
                <a:gd name="T68" fmla="*/ 37 w 542"/>
                <a:gd name="T69" fmla="*/ 1 h 400"/>
                <a:gd name="T70" fmla="*/ 14 w 542"/>
                <a:gd name="T71" fmla="*/ 14 h 400"/>
                <a:gd name="T72" fmla="*/ 2 w 542"/>
                <a:gd name="T73" fmla="*/ 36 h 400"/>
                <a:gd name="T74" fmla="*/ 2 w 542"/>
                <a:gd name="T75" fmla="*/ 264 h 400"/>
                <a:gd name="T76" fmla="*/ 14 w 542"/>
                <a:gd name="T77" fmla="*/ 287 h 400"/>
                <a:gd name="T78" fmla="*/ 37 w 542"/>
                <a:gd name="T79" fmla="*/ 300 h 400"/>
                <a:gd name="T80" fmla="*/ 91 w 542"/>
                <a:gd name="T81" fmla="*/ 301 h 400"/>
                <a:gd name="T82" fmla="*/ 172 w 542"/>
                <a:gd name="T83" fmla="*/ 302 h 400"/>
                <a:gd name="T84" fmla="*/ 178 w 542"/>
                <a:gd name="T85" fmla="*/ 307 h 400"/>
                <a:gd name="T86" fmla="*/ 182 w 542"/>
                <a:gd name="T87" fmla="*/ 316 h 400"/>
                <a:gd name="T88" fmla="*/ 280 w 542"/>
                <a:gd name="T89" fmla="*/ 303 h 400"/>
                <a:gd name="T90" fmla="*/ 288 w 542"/>
                <a:gd name="T91" fmla="*/ 301 h 400"/>
                <a:gd name="T92" fmla="*/ 513 w 542"/>
                <a:gd name="T93" fmla="*/ 297 h 400"/>
                <a:gd name="T94" fmla="*/ 533 w 542"/>
                <a:gd name="T95" fmla="*/ 280 h 400"/>
                <a:gd name="T96" fmla="*/ 542 w 542"/>
                <a:gd name="T97" fmla="*/ 255 h 400"/>
                <a:gd name="T98" fmla="*/ 538 w 542"/>
                <a:gd name="T99" fmla="*/ 29 h 400"/>
                <a:gd name="T100" fmla="*/ 522 w 542"/>
                <a:gd name="T101" fmla="*/ 8 h 400"/>
                <a:gd name="T102" fmla="*/ 497 w 542"/>
                <a:gd name="T10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2" h="400">
                  <a:moveTo>
                    <a:pt x="367" y="174"/>
                  </a:moveTo>
                  <a:lnTo>
                    <a:pt x="364" y="174"/>
                  </a:lnTo>
                  <a:lnTo>
                    <a:pt x="360" y="172"/>
                  </a:lnTo>
                  <a:lnTo>
                    <a:pt x="357" y="171"/>
                  </a:lnTo>
                  <a:lnTo>
                    <a:pt x="354" y="169"/>
                  </a:lnTo>
                  <a:lnTo>
                    <a:pt x="351" y="166"/>
                  </a:lnTo>
                  <a:lnTo>
                    <a:pt x="350" y="163"/>
                  </a:lnTo>
                  <a:lnTo>
                    <a:pt x="349" y="159"/>
                  </a:lnTo>
                  <a:lnTo>
                    <a:pt x="348" y="155"/>
                  </a:lnTo>
                  <a:lnTo>
                    <a:pt x="349" y="152"/>
                  </a:lnTo>
                  <a:lnTo>
                    <a:pt x="350" y="148"/>
                  </a:lnTo>
                  <a:lnTo>
                    <a:pt x="351" y="144"/>
                  </a:lnTo>
                  <a:lnTo>
                    <a:pt x="354" y="142"/>
                  </a:lnTo>
                  <a:lnTo>
                    <a:pt x="357" y="140"/>
                  </a:lnTo>
                  <a:lnTo>
                    <a:pt x="360" y="138"/>
                  </a:lnTo>
                  <a:lnTo>
                    <a:pt x="364" y="137"/>
                  </a:lnTo>
                  <a:lnTo>
                    <a:pt x="367" y="137"/>
                  </a:lnTo>
                  <a:lnTo>
                    <a:pt x="372" y="137"/>
                  </a:lnTo>
                  <a:lnTo>
                    <a:pt x="375" y="138"/>
                  </a:lnTo>
                  <a:lnTo>
                    <a:pt x="378" y="140"/>
                  </a:lnTo>
                  <a:lnTo>
                    <a:pt x="381" y="142"/>
                  </a:lnTo>
                  <a:lnTo>
                    <a:pt x="383" y="144"/>
                  </a:lnTo>
                  <a:lnTo>
                    <a:pt x="384" y="148"/>
                  </a:lnTo>
                  <a:lnTo>
                    <a:pt x="385" y="152"/>
                  </a:lnTo>
                  <a:lnTo>
                    <a:pt x="387" y="155"/>
                  </a:lnTo>
                  <a:lnTo>
                    <a:pt x="385" y="159"/>
                  </a:lnTo>
                  <a:lnTo>
                    <a:pt x="384" y="163"/>
                  </a:lnTo>
                  <a:lnTo>
                    <a:pt x="383" y="166"/>
                  </a:lnTo>
                  <a:lnTo>
                    <a:pt x="381" y="169"/>
                  </a:lnTo>
                  <a:lnTo>
                    <a:pt x="378" y="171"/>
                  </a:lnTo>
                  <a:lnTo>
                    <a:pt x="375" y="173"/>
                  </a:lnTo>
                  <a:lnTo>
                    <a:pt x="372" y="174"/>
                  </a:lnTo>
                  <a:lnTo>
                    <a:pt x="367" y="174"/>
                  </a:lnTo>
                  <a:lnTo>
                    <a:pt x="367" y="174"/>
                  </a:lnTo>
                  <a:close/>
                  <a:moveTo>
                    <a:pt x="273" y="174"/>
                  </a:moveTo>
                  <a:lnTo>
                    <a:pt x="269" y="174"/>
                  </a:lnTo>
                  <a:lnTo>
                    <a:pt x="265" y="172"/>
                  </a:lnTo>
                  <a:lnTo>
                    <a:pt x="262" y="171"/>
                  </a:lnTo>
                  <a:lnTo>
                    <a:pt x="259" y="169"/>
                  </a:lnTo>
                  <a:lnTo>
                    <a:pt x="257" y="166"/>
                  </a:lnTo>
                  <a:lnTo>
                    <a:pt x="256" y="163"/>
                  </a:lnTo>
                  <a:lnTo>
                    <a:pt x="254" y="159"/>
                  </a:lnTo>
                  <a:lnTo>
                    <a:pt x="254" y="155"/>
                  </a:lnTo>
                  <a:lnTo>
                    <a:pt x="254" y="152"/>
                  </a:lnTo>
                  <a:lnTo>
                    <a:pt x="256" y="148"/>
                  </a:lnTo>
                  <a:lnTo>
                    <a:pt x="257" y="144"/>
                  </a:lnTo>
                  <a:lnTo>
                    <a:pt x="259" y="142"/>
                  </a:lnTo>
                  <a:lnTo>
                    <a:pt x="262" y="140"/>
                  </a:lnTo>
                  <a:lnTo>
                    <a:pt x="265" y="138"/>
                  </a:lnTo>
                  <a:lnTo>
                    <a:pt x="269" y="137"/>
                  </a:lnTo>
                  <a:lnTo>
                    <a:pt x="273" y="137"/>
                  </a:lnTo>
                  <a:lnTo>
                    <a:pt x="276" y="137"/>
                  </a:lnTo>
                  <a:lnTo>
                    <a:pt x="280" y="138"/>
                  </a:lnTo>
                  <a:lnTo>
                    <a:pt x="284" y="140"/>
                  </a:lnTo>
                  <a:lnTo>
                    <a:pt x="286" y="142"/>
                  </a:lnTo>
                  <a:lnTo>
                    <a:pt x="288" y="144"/>
                  </a:lnTo>
                  <a:lnTo>
                    <a:pt x="290" y="148"/>
                  </a:lnTo>
                  <a:lnTo>
                    <a:pt x="291" y="152"/>
                  </a:lnTo>
                  <a:lnTo>
                    <a:pt x="291" y="155"/>
                  </a:lnTo>
                  <a:lnTo>
                    <a:pt x="291" y="159"/>
                  </a:lnTo>
                  <a:lnTo>
                    <a:pt x="290" y="163"/>
                  </a:lnTo>
                  <a:lnTo>
                    <a:pt x="288" y="166"/>
                  </a:lnTo>
                  <a:lnTo>
                    <a:pt x="286" y="169"/>
                  </a:lnTo>
                  <a:lnTo>
                    <a:pt x="284" y="171"/>
                  </a:lnTo>
                  <a:lnTo>
                    <a:pt x="280" y="173"/>
                  </a:lnTo>
                  <a:lnTo>
                    <a:pt x="276" y="174"/>
                  </a:lnTo>
                  <a:lnTo>
                    <a:pt x="273" y="174"/>
                  </a:lnTo>
                  <a:lnTo>
                    <a:pt x="273" y="174"/>
                  </a:lnTo>
                  <a:close/>
                  <a:moveTo>
                    <a:pt x="177" y="174"/>
                  </a:moveTo>
                  <a:lnTo>
                    <a:pt x="174" y="174"/>
                  </a:lnTo>
                  <a:lnTo>
                    <a:pt x="171" y="172"/>
                  </a:lnTo>
                  <a:lnTo>
                    <a:pt x="168" y="171"/>
                  </a:lnTo>
                  <a:lnTo>
                    <a:pt x="165" y="169"/>
                  </a:lnTo>
                  <a:lnTo>
                    <a:pt x="162" y="166"/>
                  </a:lnTo>
                  <a:lnTo>
                    <a:pt x="160" y="163"/>
                  </a:lnTo>
                  <a:lnTo>
                    <a:pt x="159" y="159"/>
                  </a:lnTo>
                  <a:lnTo>
                    <a:pt x="159" y="155"/>
                  </a:lnTo>
                  <a:lnTo>
                    <a:pt x="159" y="152"/>
                  </a:lnTo>
                  <a:lnTo>
                    <a:pt x="160" y="148"/>
                  </a:lnTo>
                  <a:lnTo>
                    <a:pt x="162" y="144"/>
                  </a:lnTo>
                  <a:lnTo>
                    <a:pt x="165" y="142"/>
                  </a:lnTo>
                  <a:lnTo>
                    <a:pt x="168" y="140"/>
                  </a:lnTo>
                  <a:lnTo>
                    <a:pt x="171" y="138"/>
                  </a:lnTo>
                  <a:lnTo>
                    <a:pt x="174" y="137"/>
                  </a:lnTo>
                  <a:lnTo>
                    <a:pt x="177" y="137"/>
                  </a:lnTo>
                  <a:lnTo>
                    <a:pt x="182" y="137"/>
                  </a:lnTo>
                  <a:lnTo>
                    <a:pt x="185" y="138"/>
                  </a:lnTo>
                  <a:lnTo>
                    <a:pt x="188" y="140"/>
                  </a:lnTo>
                  <a:lnTo>
                    <a:pt x="191" y="142"/>
                  </a:lnTo>
                  <a:lnTo>
                    <a:pt x="193" y="144"/>
                  </a:lnTo>
                  <a:lnTo>
                    <a:pt x="196" y="148"/>
                  </a:lnTo>
                  <a:lnTo>
                    <a:pt x="197" y="152"/>
                  </a:lnTo>
                  <a:lnTo>
                    <a:pt x="197" y="155"/>
                  </a:lnTo>
                  <a:lnTo>
                    <a:pt x="197" y="159"/>
                  </a:lnTo>
                  <a:lnTo>
                    <a:pt x="196" y="163"/>
                  </a:lnTo>
                  <a:lnTo>
                    <a:pt x="193" y="166"/>
                  </a:lnTo>
                  <a:lnTo>
                    <a:pt x="191" y="169"/>
                  </a:lnTo>
                  <a:lnTo>
                    <a:pt x="188" y="171"/>
                  </a:lnTo>
                  <a:lnTo>
                    <a:pt x="185" y="173"/>
                  </a:lnTo>
                  <a:lnTo>
                    <a:pt x="182" y="174"/>
                  </a:lnTo>
                  <a:lnTo>
                    <a:pt x="177" y="174"/>
                  </a:lnTo>
                  <a:lnTo>
                    <a:pt x="177" y="174"/>
                  </a:lnTo>
                  <a:close/>
                  <a:moveTo>
                    <a:pt x="497" y="0"/>
                  </a:moveTo>
                  <a:lnTo>
                    <a:pt x="45" y="0"/>
                  </a:lnTo>
                  <a:lnTo>
                    <a:pt x="37" y="1"/>
                  </a:lnTo>
                  <a:lnTo>
                    <a:pt x="29" y="4"/>
                  </a:lnTo>
                  <a:lnTo>
                    <a:pt x="22" y="8"/>
                  </a:lnTo>
                  <a:lnTo>
                    <a:pt x="14" y="14"/>
                  </a:lnTo>
                  <a:lnTo>
                    <a:pt x="9" y="21"/>
                  </a:lnTo>
                  <a:lnTo>
                    <a:pt x="5" y="29"/>
                  </a:lnTo>
                  <a:lnTo>
                    <a:pt x="2" y="36"/>
                  </a:lnTo>
                  <a:lnTo>
                    <a:pt x="0" y="45"/>
                  </a:lnTo>
                  <a:lnTo>
                    <a:pt x="0" y="255"/>
                  </a:lnTo>
                  <a:lnTo>
                    <a:pt x="2" y="264"/>
                  </a:lnTo>
                  <a:lnTo>
                    <a:pt x="5" y="272"/>
                  </a:lnTo>
                  <a:lnTo>
                    <a:pt x="9" y="280"/>
                  </a:lnTo>
                  <a:lnTo>
                    <a:pt x="14" y="287"/>
                  </a:lnTo>
                  <a:lnTo>
                    <a:pt x="22" y="292"/>
                  </a:lnTo>
                  <a:lnTo>
                    <a:pt x="29" y="297"/>
                  </a:lnTo>
                  <a:lnTo>
                    <a:pt x="37" y="300"/>
                  </a:lnTo>
                  <a:lnTo>
                    <a:pt x="45" y="301"/>
                  </a:lnTo>
                  <a:lnTo>
                    <a:pt x="76" y="301"/>
                  </a:lnTo>
                  <a:lnTo>
                    <a:pt x="91" y="301"/>
                  </a:lnTo>
                  <a:lnTo>
                    <a:pt x="167" y="301"/>
                  </a:lnTo>
                  <a:lnTo>
                    <a:pt x="169" y="301"/>
                  </a:lnTo>
                  <a:lnTo>
                    <a:pt x="172" y="302"/>
                  </a:lnTo>
                  <a:lnTo>
                    <a:pt x="174" y="303"/>
                  </a:lnTo>
                  <a:lnTo>
                    <a:pt x="176" y="305"/>
                  </a:lnTo>
                  <a:lnTo>
                    <a:pt x="178" y="307"/>
                  </a:lnTo>
                  <a:lnTo>
                    <a:pt x="180" y="310"/>
                  </a:lnTo>
                  <a:lnTo>
                    <a:pt x="181" y="313"/>
                  </a:lnTo>
                  <a:lnTo>
                    <a:pt x="182" y="316"/>
                  </a:lnTo>
                  <a:lnTo>
                    <a:pt x="182" y="400"/>
                  </a:lnTo>
                  <a:lnTo>
                    <a:pt x="278" y="305"/>
                  </a:lnTo>
                  <a:lnTo>
                    <a:pt x="280" y="303"/>
                  </a:lnTo>
                  <a:lnTo>
                    <a:pt x="283" y="302"/>
                  </a:lnTo>
                  <a:lnTo>
                    <a:pt x="286" y="301"/>
                  </a:lnTo>
                  <a:lnTo>
                    <a:pt x="288" y="301"/>
                  </a:lnTo>
                  <a:lnTo>
                    <a:pt x="497" y="301"/>
                  </a:lnTo>
                  <a:lnTo>
                    <a:pt x="506" y="300"/>
                  </a:lnTo>
                  <a:lnTo>
                    <a:pt x="513" y="297"/>
                  </a:lnTo>
                  <a:lnTo>
                    <a:pt x="522" y="292"/>
                  </a:lnTo>
                  <a:lnTo>
                    <a:pt x="528" y="287"/>
                  </a:lnTo>
                  <a:lnTo>
                    <a:pt x="533" y="280"/>
                  </a:lnTo>
                  <a:lnTo>
                    <a:pt x="538" y="272"/>
                  </a:lnTo>
                  <a:lnTo>
                    <a:pt x="541" y="264"/>
                  </a:lnTo>
                  <a:lnTo>
                    <a:pt x="542" y="255"/>
                  </a:lnTo>
                  <a:lnTo>
                    <a:pt x="542" y="45"/>
                  </a:lnTo>
                  <a:lnTo>
                    <a:pt x="541" y="36"/>
                  </a:lnTo>
                  <a:lnTo>
                    <a:pt x="538" y="29"/>
                  </a:lnTo>
                  <a:lnTo>
                    <a:pt x="533" y="21"/>
                  </a:lnTo>
                  <a:lnTo>
                    <a:pt x="528" y="14"/>
                  </a:lnTo>
                  <a:lnTo>
                    <a:pt x="522" y="8"/>
                  </a:lnTo>
                  <a:lnTo>
                    <a:pt x="513" y="4"/>
                  </a:lnTo>
                  <a:lnTo>
                    <a:pt x="506" y="1"/>
                  </a:lnTo>
                  <a:lnTo>
                    <a:pt x="497" y="0"/>
                  </a:lnTo>
                  <a:lnTo>
                    <a:pt x="4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descr="Icon of symbol representing email.">
            <a:extLst>
              <a:ext uri="{FF2B5EF4-FFF2-40B4-BE49-F238E27FC236}">
                <a16:creationId xmlns:a16="http://schemas.microsoft.com/office/drawing/2014/main" id="{20CE09B7-A9E8-4791-ABE4-6FEC5916661D}"/>
              </a:ext>
            </a:extLst>
          </p:cNvPr>
          <p:cNvGrpSpPr/>
          <p:nvPr/>
        </p:nvGrpSpPr>
        <p:grpSpPr>
          <a:xfrm>
            <a:off x="7698977" y="1368977"/>
            <a:ext cx="285750" cy="285750"/>
            <a:chOff x="11028363" y="771525"/>
            <a:chExt cx="285750" cy="285750"/>
          </a:xfrm>
          <a:solidFill>
            <a:schemeClr val="bg1"/>
          </a:solidFill>
        </p:grpSpPr>
        <p:sp>
          <p:nvSpPr>
            <p:cNvPr id="112" name="Freeform 3620">
              <a:extLst>
                <a:ext uri="{FF2B5EF4-FFF2-40B4-BE49-F238E27FC236}">
                  <a16:creationId xmlns:a16="http://schemas.microsoft.com/office/drawing/2014/main" id="{849DA0EF-7528-4EE0-8C56-4F1997586CED}"/>
                </a:ext>
              </a:extLst>
            </p:cNvPr>
            <p:cNvSpPr>
              <a:spLocks noEditPoints="1"/>
            </p:cNvSpPr>
            <p:nvPr/>
          </p:nvSpPr>
          <p:spPr bwMode="auto">
            <a:xfrm>
              <a:off x="11033125" y="776288"/>
              <a:ext cx="277812" cy="276225"/>
            </a:xfrm>
            <a:custGeom>
              <a:avLst/>
              <a:gdLst>
                <a:gd name="T0" fmla="*/ 158 w 697"/>
                <a:gd name="T1" fmla="*/ 510 h 698"/>
                <a:gd name="T2" fmla="*/ 133 w 697"/>
                <a:gd name="T3" fmla="*/ 481 h 698"/>
                <a:gd name="T4" fmla="*/ 136 w 697"/>
                <a:gd name="T5" fmla="*/ 237 h 698"/>
                <a:gd name="T6" fmla="*/ 167 w 697"/>
                <a:gd name="T7" fmla="*/ 208 h 698"/>
                <a:gd name="T8" fmla="*/ 517 w 697"/>
                <a:gd name="T9" fmla="*/ 206 h 698"/>
                <a:gd name="T10" fmla="*/ 555 w 697"/>
                <a:gd name="T11" fmla="*/ 225 h 698"/>
                <a:gd name="T12" fmla="*/ 565 w 697"/>
                <a:gd name="T13" fmla="*/ 469 h 698"/>
                <a:gd name="T14" fmla="*/ 548 w 697"/>
                <a:gd name="T15" fmla="*/ 504 h 698"/>
                <a:gd name="T16" fmla="*/ 505 w 697"/>
                <a:gd name="T17" fmla="*/ 518 h 698"/>
                <a:gd name="T18" fmla="*/ 550 w 697"/>
                <a:gd name="T19" fmla="*/ 533 h 698"/>
                <a:gd name="T20" fmla="*/ 571 w 697"/>
                <a:gd name="T21" fmla="*/ 533 h 698"/>
                <a:gd name="T22" fmla="*/ 633 w 697"/>
                <a:gd name="T23" fmla="*/ 550 h 698"/>
                <a:gd name="T24" fmla="*/ 669 w 697"/>
                <a:gd name="T25" fmla="*/ 484 h 698"/>
                <a:gd name="T26" fmla="*/ 688 w 697"/>
                <a:gd name="T27" fmla="*/ 427 h 698"/>
                <a:gd name="T28" fmla="*/ 696 w 697"/>
                <a:gd name="T29" fmla="*/ 365 h 698"/>
                <a:gd name="T30" fmla="*/ 693 w 697"/>
                <a:gd name="T31" fmla="*/ 302 h 698"/>
                <a:gd name="T32" fmla="*/ 681 w 697"/>
                <a:gd name="T33" fmla="*/ 242 h 698"/>
                <a:gd name="T34" fmla="*/ 656 w 697"/>
                <a:gd name="T35" fmla="*/ 187 h 698"/>
                <a:gd name="T36" fmla="*/ 582 w 697"/>
                <a:gd name="T37" fmla="*/ 158 h 698"/>
                <a:gd name="T38" fmla="*/ 560 w 697"/>
                <a:gd name="T39" fmla="*/ 167 h 698"/>
                <a:gd name="T40" fmla="*/ 539 w 697"/>
                <a:gd name="T41" fmla="*/ 158 h 698"/>
                <a:gd name="T42" fmla="*/ 530 w 697"/>
                <a:gd name="T43" fmla="*/ 136 h 698"/>
                <a:gd name="T44" fmla="*/ 539 w 697"/>
                <a:gd name="T45" fmla="*/ 116 h 698"/>
                <a:gd name="T46" fmla="*/ 511 w 697"/>
                <a:gd name="T47" fmla="*/ 41 h 698"/>
                <a:gd name="T48" fmla="*/ 456 w 697"/>
                <a:gd name="T49" fmla="*/ 17 h 698"/>
                <a:gd name="T50" fmla="*/ 395 w 697"/>
                <a:gd name="T51" fmla="*/ 4 h 698"/>
                <a:gd name="T52" fmla="*/ 333 w 697"/>
                <a:gd name="T53" fmla="*/ 2 h 698"/>
                <a:gd name="T54" fmla="*/ 271 w 697"/>
                <a:gd name="T55" fmla="*/ 9 h 698"/>
                <a:gd name="T56" fmla="*/ 213 w 697"/>
                <a:gd name="T57" fmla="*/ 29 h 698"/>
                <a:gd name="T58" fmla="*/ 148 w 697"/>
                <a:gd name="T59" fmla="*/ 65 h 698"/>
                <a:gd name="T60" fmla="*/ 164 w 697"/>
                <a:gd name="T61" fmla="*/ 126 h 698"/>
                <a:gd name="T62" fmla="*/ 164 w 697"/>
                <a:gd name="T63" fmla="*/ 148 h 698"/>
                <a:gd name="T64" fmla="*/ 148 w 697"/>
                <a:gd name="T65" fmla="*/ 165 h 698"/>
                <a:gd name="T66" fmla="*/ 124 w 697"/>
                <a:gd name="T67" fmla="*/ 165 h 698"/>
                <a:gd name="T68" fmla="*/ 63 w 697"/>
                <a:gd name="T69" fmla="*/ 148 h 698"/>
                <a:gd name="T70" fmla="*/ 27 w 697"/>
                <a:gd name="T71" fmla="*/ 214 h 698"/>
                <a:gd name="T72" fmla="*/ 9 w 697"/>
                <a:gd name="T73" fmla="*/ 271 h 698"/>
                <a:gd name="T74" fmla="*/ 0 w 697"/>
                <a:gd name="T75" fmla="*/ 333 h 698"/>
                <a:gd name="T76" fmla="*/ 2 w 697"/>
                <a:gd name="T77" fmla="*/ 396 h 698"/>
                <a:gd name="T78" fmla="*/ 17 w 697"/>
                <a:gd name="T79" fmla="*/ 456 h 698"/>
                <a:gd name="T80" fmla="*/ 40 w 697"/>
                <a:gd name="T81" fmla="*/ 511 h 698"/>
                <a:gd name="T82" fmla="*/ 115 w 697"/>
                <a:gd name="T83" fmla="*/ 540 h 698"/>
                <a:gd name="T84" fmla="*/ 136 w 697"/>
                <a:gd name="T85" fmla="*/ 532 h 698"/>
                <a:gd name="T86" fmla="*/ 158 w 697"/>
                <a:gd name="T87" fmla="*/ 540 h 698"/>
                <a:gd name="T88" fmla="*/ 167 w 697"/>
                <a:gd name="T89" fmla="*/ 562 h 698"/>
                <a:gd name="T90" fmla="*/ 158 w 697"/>
                <a:gd name="T91" fmla="*/ 582 h 698"/>
                <a:gd name="T92" fmla="*/ 186 w 697"/>
                <a:gd name="T93" fmla="*/ 658 h 698"/>
                <a:gd name="T94" fmla="*/ 241 w 697"/>
                <a:gd name="T95" fmla="*/ 681 h 698"/>
                <a:gd name="T96" fmla="*/ 302 w 697"/>
                <a:gd name="T97" fmla="*/ 695 h 698"/>
                <a:gd name="T98" fmla="*/ 365 w 697"/>
                <a:gd name="T99" fmla="*/ 698 h 698"/>
                <a:gd name="T100" fmla="*/ 426 w 697"/>
                <a:gd name="T101" fmla="*/ 689 h 698"/>
                <a:gd name="T102" fmla="*/ 484 w 697"/>
                <a:gd name="T103" fmla="*/ 671 h 698"/>
                <a:gd name="T104" fmla="*/ 550 w 697"/>
                <a:gd name="T105" fmla="*/ 635 h 698"/>
                <a:gd name="T106" fmla="*/ 533 w 697"/>
                <a:gd name="T107" fmla="*/ 573 h 698"/>
                <a:gd name="T108" fmla="*/ 533 w 697"/>
                <a:gd name="T109" fmla="*/ 55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7" h="698">
                  <a:moveTo>
                    <a:pt x="193" y="518"/>
                  </a:moveTo>
                  <a:lnTo>
                    <a:pt x="180" y="517"/>
                  </a:lnTo>
                  <a:lnTo>
                    <a:pt x="168" y="514"/>
                  </a:lnTo>
                  <a:lnTo>
                    <a:pt x="158" y="510"/>
                  </a:lnTo>
                  <a:lnTo>
                    <a:pt x="149" y="504"/>
                  </a:lnTo>
                  <a:lnTo>
                    <a:pt x="141" y="497"/>
                  </a:lnTo>
                  <a:lnTo>
                    <a:pt x="136" y="490"/>
                  </a:lnTo>
                  <a:lnTo>
                    <a:pt x="133" y="481"/>
                  </a:lnTo>
                  <a:lnTo>
                    <a:pt x="132" y="470"/>
                  </a:lnTo>
                  <a:lnTo>
                    <a:pt x="132" y="258"/>
                  </a:lnTo>
                  <a:lnTo>
                    <a:pt x="133" y="247"/>
                  </a:lnTo>
                  <a:lnTo>
                    <a:pt x="136" y="237"/>
                  </a:lnTo>
                  <a:lnTo>
                    <a:pt x="141" y="228"/>
                  </a:lnTo>
                  <a:lnTo>
                    <a:pt x="149" y="220"/>
                  </a:lnTo>
                  <a:lnTo>
                    <a:pt x="157" y="214"/>
                  </a:lnTo>
                  <a:lnTo>
                    <a:pt x="167" y="208"/>
                  </a:lnTo>
                  <a:lnTo>
                    <a:pt x="178" y="206"/>
                  </a:lnTo>
                  <a:lnTo>
                    <a:pt x="193" y="205"/>
                  </a:lnTo>
                  <a:lnTo>
                    <a:pt x="505" y="205"/>
                  </a:lnTo>
                  <a:lnTo>
                    <a:pt x="517" y="206"/>
                  </a:lnTo>
                  <a:lnTo>
                    <a:pt x="529" y="208"/>
                  </a:lnTo>
                  <a:lnTo>
                    <a:pt x="539" y="212"/>
                  </a:lnTo>
                  <a:lnTo>
                    <a:pt x="548" y="219"/>
                  </a:lnTo>
                  <a:lnTo>
                    <a:pt x="555" y="225"/>
                  </a:lnTo>
                  <a:lnTo>
                    <a:pt x="560" y="234"/>
                  </a:lnTo>
                  <a:lnTo>
                    <a:pt x="564" y="243"/>
                  </a:lnTo>
                  <a:lnTo>
                    <a:pt x="565" y="253"/>
                  </a:lnTo>
                  <a:lnTo>
                    <a:pt x="565" y="469"/>
                  </a:lnTo>
                  <a:lnTo>
                    <a:pt x="564" y="479"/>
                  </a:lnTo>
                  <a:lnTo>
                    <a:pt x="560" y="490"/>
                  </a:lnTo>
                  <a:lnTo>
                    <a:pt x="555" y="497"/>
                  </a:lnTo>
                  <a:lnTo>
                    <a:pt x="548" y="504"/>
                  </a:lnTo>
                  <a:lnTo>
                    <a:pt x="539" y="510"/>
                  </a:lnTo>
                  <a:lnTo>
                    <a:pt x="529" y="514"/>
                  </a:lnTo>
                  <a:lnTo>
                    <a:pt x="517" y="517"/>
                  </a:lnTo>
                  <a:lnTo>
                    <a:pt x="505" y="518"/>
                  </a:lnTo>
                  <a:lnTo>
                    <a:pt x="193" y="518"/>
                  </a:lnTo>
                  <a:close/>
                  <a:moveTo>
                    <a:pt x="539" y="540"/>
                  </a:moveTo>
                  <a:lnTo>
                    <a:pt x="544" y="536"/>
                  </a:lnTo>
                  <a:lnTo>
                    <a:pt x="550" y="533"/>
                  </a:lnTo>
                  <a:lnTo>
                    <a:pt x="555" y="532"/>
                  </a:lnTo>
                  <a:lnTo>
                    <a:pt x="560" y="532"/>
                  </a:lnTo>
                  <a:lnTo>
                    <a:pt x="566" y="532"/>
                  </a:lnTo>
                  <a:lnTo>
                    <a:pt x="571" y="533"/>
                  </a:lnTo>
                  <a:lnTo>
                    <a:pt x="577" y="536"/>
                  </a:lnTo>
                  <a:lnTo>
                    <a:pt x="582" y="540"/>
                  </a:lnTo>
                  <a:lnTo>
                    <a:pt x="615" y="573"/>
                  </a:lnTo>
                  <a:lnTo>
                    <a:pt x="633" y="550"/>
                  </a:lnTo>
                  <a:lnTo>
                    <a:pt x="650" y="524"/>
                  </a:lnTo>
                  <a:lnTo>
                    <a:pt x="656" y="511"/>
                  </a:lnTo>
                  <a:lnTo>
                    <a:pt x="664" y="499"/>
                  </a:lnTo>
                  <a:lnTo>
                    <a:pt x="669" y="484"/>
                  </a:lnTo>
                  <a:lnTo>
                    <a:pt x="675" y="470"/>
                  </a:lnTo>
                  <a:lnTo>
                    <a:pt x="681" y="456"/>
                  </a:lnTo>
                  <a:lnTo>
                    <a:pt x="684" y="442"/>
                  </a:lnTo>
                  <a:lnTo>
                    <a:pt x="688" y="427"/>
                  </a:lnTo>
                  <a:lnTo>
                    <a:pt x="691" y="411"/>
                  </a:lnTo>
                  <a:lnTo>
                    <a:pt x="693" y="396"/>
                  </a:lnTo>
                  <a:lnTo>
                    <a:pt x="696" y="380"/>
                  </a:lnTo>
                  <a:lnTo>
                    <a:pt x="696" y="365"/>
                  </a:lnTo>
                  <a:lnTo>
                    <a:pt x="697" y="350"/>
                  </a:lnTo>
                  <a:lnTo>
                    <a:pt x="696" y="333"/>
                  </a:lnTo>
                  <a:lnTo>
                    <a:pt x="696" y="318"/>
                  </a:lnTo>
                  <a:lnTo>
                    <a:pt x="693" y="302"/>
                  </a:lnTo>
                  <a:lnTo>
                    <a:pt x="691" y="287"/>
                  </a:lnTo>
                  <a:lnTo>
                    <a:pt x="688" y="271"/>
                  </a:lnTo>
                  <a:lnTo>
                    <a:pt x="684" y="257"/>
                  </a:lnTo>
                  <a:lnTo>
                    <a:pt x="681" y="242"/>
                  </a:lnTo>
                  <a:lnTo>
                    <a:pt x="675" y="228"/>
                  </a:lnTo>
                  <a:lnTo>
                    <a:pt x="669" y="214"/>
                  </a:lnTo>
                  <a:lnTo>
                    <a:pt x="664" y="201"/>
                  </a:lnTo>
                  <a:lnTo>
                    <a:pt x="656" y="187"/>
                  </a:lnTo>
                  <a:lnTo>
                    <a:pt x="650" y="174"/>
                  </a:lnTo>
                  <a:lnTo>
                    <a:pt x="633" y="148"/>
                  </a:lnTo>
                  <a:lnTo>
                    <a:pt x="615" y="125"/>
                  </a:lnTo>
                  <a:lnTo>
                    <a:pt x="582" y="158"/>
                  </a:lnTo>
                  <a:lnTo>
                    <a:pt x="577" y="162"/>
                  </a:lnTo>
                  <a:lnTo>
                    <a:pt x="571" y="165"/>
                  </a:lnTo>
                  <a:lnTo>
                    <a:pt x="566" y="167"/>
                  </a:lnTo>
                  <a:lnTo>
                    <a:pt x="560" y="167"/>
                  </a:lnTo>
                  <a:lnTo>
                    <a:pt x="555" y="166"/>
                  </a:lnTo>
                  <a:lnTo>
                    <a:pt x="550" y="165"/>
                  </a:lnTo>
                  <a:lnTo>
                    <a:pt x="544" y="162"/>
                  </a:lnTo>
                  <a:lnTo>
                    <a:pt x="539" y="158"/>
                  </a:lnTo>
                  <a:lnTo>
                    <a:pt x="535" y="153"/>
                  </a:lnTo>
                  <a:lnTo>
                    <a:pt x="533" y="148"/>
                  </a:lnTo>
                  <a:lnTo>
                    <a:pt x="532" y="143"/>
                  </a:lnTo>
                  <a:lnTo>
                    <a:pt x="530" y="136"/>
                  </a:lnTo>
                  <a:lnTo>
                    <a:pt x="532" y="131"/>
                  </a:lnTo>
                  <a:lnTo>
                    <a:pt x="533" y="126"/>
                  </a:lnTo>
                  <a:lnTo>
                    <a:pt x="535" y="121"/>
                  </a:lnTo>
                  <a:lnTo>
                    <a:pt x="539" y="116"/>
                  </a:lnTo>
                  <a:lnTo>
                    <a:pt x="573" y="83"/>
                  </a:lnTo>
                  <a:lnTo>
                    <a:pt x="550" y="65"/>
                  </a:lnTo>
                  <a:lnTo>
                    <a:pt x="524" y="48"/>
                  </a:lnTo>
                  <a:lnTo>
                    <a:pt x="511" y="41"/>
                  </a:lnTo>
                  <a:lnTo>
                    <a:pt x="497" y="34"/>
                  </a:lnTo>
                  <a:lnTo>
                    <a:pt x="484" y="29"/>
                  </a:lnTo>
                  <a:lnTo>
                    <a:pt x="470" y="22"/>
                  </a:lnTo>
                  <a:lnTo>
                    <a:pt x="456" y="17"/>
                  </a:lnTo>
                  <a:lnTo>
                    <a:pt x="440" y="13"/>
                  </a:lnTo>
                  <a:lnTo>
                    <a:pt x="426" y="9"/>
                  </a:lnTo>
                  <a:lnTo>
                    <a:pt x="411" y="7"/>
                  </a:lnTo>
                  <a:lnTo>
                    <a:pt x="395" y="4"/>
                  </a:lnTo>
                  <a:lnTo>
                    <a:pt x="380" y="2"/>
                  </a:lnTo>
                  <a:lnTo>
                    <a:pt x="365" y="2"/>
                  </a:lnTo>
                  <a:lnTo>
                    <a:pt x="348" y="0"/>
                  </a:lnTo>
                  <a:lnTo>
                    <a:pt x="333" y="2"/>
                  </a:lnTo>
                  <a:lnTo>
                    <a:pt x="317" y="2"/>
                  </a:lnTo>
                  <a:lnTo>
                    <a:pt x="302" y="4"/>
                  </a:lnTo>
                  <a:lnTo>
                    <a:pt x="286" y="7"/>
                  </a:lnTo>
                  <a:lnTo>
                    <a:pt x="271" y="9"/>
                  </a:lnTo>
                  <a:lnTo>
                    <a:pt x="255" y="13"/>
                  </a:lnTo>
                  <a:lnTo>
                    <a:pt x="241" y="17"/>
                  </a:lnTo>
                  <a:lnTo>
                    <a:pt x="227" y="22"/>
                  </a:lnTo>
                  <a:lnTo>
                    <a:pt x="213" y="29"/>
                  </a:lnTo>
                  <a:lnTo>
                    <a:pt x="199" y="34"/>
                  </a:lnTo>
                  <a:lnTo>
                    <a:pt x="186" y="41"/>
                  </a:lnTo>
                  <a:lnTo>
                    <a:pt x="173" y="48"/>
                  </a:lnTo>
                  <a:lnTo>
                    <a:pt x="148" y="65"/>
                  </a:lnTo>
                  <a:lnTo>
                    <a:pt x="124" y="83"/>
                  </a:lnTo>
                  <a:lnTo>
                    <a:pt x="158" y="116"/>
                  </a:lnTo>
                  <a:lnTo>
                    <a:pt x="162" y="121"/>
                  </a:lnTo>
                  <a:lnTo>
                    <a:pt x="164" y="126"/>
                  </a:lnTo>
                  <a:lnTo>
                    <a:pt x="166" y="131"/>
                  </a:lnTo>
                  <a:lnTo>
                    <a:pt x="167" y="136"/>
                  </a:lnTo>
                  <a:lnTo>
                    <a:pt x="166" y="143"/>
                  </a:lnTo>
                  <a:lnTo>
                    <a:pt x="164" y="148"/>
                  </a:lnTo>
                  <a:lnTo>
                    <a:pt x="162" y="153"/>
                  </a:lnTo>
                  <a:lnTo>
                    <a:pt x="158" y="158"/>
                  </a:lnTo>
                  <a:lnTo>
                    <a:pt x="153" y="162"/>
                  </a:lnTo>
                  <a:lnTo>
                    <a:pt x="148" y="165"/>
                  </a:lnTo>
                  <a:lnTo>
                    <a:pt x="142" y="167"/>
                  </a:lnTo>
                  <a:lnTo>
                    <a:pt x="136" y="167"/>
                  </a:lnTo>
                  <a:lnTo>
                    <a:pt x="131" y="166"/>
                  </a:lnTo>
                  <a:lnTo>
                    <a:pt x="124" y="165"/>
                  </a:lnTo>
                  <a:lnTo>
                    <a:pt x="119" y="162"/>
                  </a:lnTo>
                  <a:lnTo>
                    <a:pt x="115" y="158"/>
                  </a:lnTo>
                  <a:lnTo>
                    <a:pt x="82" y="125"/>
                  </a:lnTo>
                  <a:lnTo>
                    <a:pt x="63" y="148"/>
                  </a:lnTo>
                  <a:lnTo>
                    <a:pt x="47" y="174"/>
                  </a:lnTo>
                  <a:lnTo>
                    <a:pt x="40" y="187"/>
                  </a:lnTo>
                  <a:lnTo>
                    <a:pt x="33" y="201"/>
                  </a:lnTo>
                  <a:lnTo>
                    <a:pt x="27" y="214"/>
                  </a:lnTo>
                  <a:lnTo>
                    <a:pt x="22" y="228"/>
                  </a:lnTo>
                  <a:lnTo>
                    <a:pt x="17" y="242"/>
                  </a:lnTo>
                  <a:lnTo>
                    <a:pt x="13" y="257"/>
                  </a:lnTo>
                  <a:lnTo>
                    <a:pt x="9" y="271"/>
                  </a:lnTo>
                  <a:lnTo>
                    <a:pt x="5" y="287"/>
                  </a:lnTo>
                  <a:lnTo>
                    <a:pt x="2" y="302"/>
                  </a:lnTo>
                  <a:lnTo>
                    <a:pt x="1" y="318"/>
                  </a:lnTo>
                  <a:lnTo>
                    <a:pt x="0" y="333"/>
                  </a:lnTo>
                  <a:lnTo>
                    <a:pt x="0" y="350"/>
                  </a:lnTo>
                  <a:lnTo>
                    <a:pt x="0" y="365"/>
                  </a:lnTo>
                  <a:lnTo>
                    <a:pt x="1" y="380"/>
                  </a:lnTo>
                  <a:lnTo>
                    <a:pt x="2" y="396"/>
                  </a:lnTo>
                  <a:lnTo>
                    <a:pt x="5" y="411"/>
                  </a:lnTo>
                  <a:lnTo>
                    <a:pt x="9" y="427"/>
                  </a:lnTo>
                  <a:lnTo>
                    <a:pt x="13" y="442"/>
                  </a:lnTo>
                  <a:lnTo>
                    <a:pt x="17" y="456"/>
                  </a:lnTo>
                  <a:lnTo>
                    <a:pt x="22" y="470"/>
                  </a:lnTo>
                  <a:lnTo>
                    <a:pt x="27" y="484"/>
                  </a:lnTo>
                  <a:lnTo>
                    <a:pt x="33" y="499"/>
                  </a:lnTo>
                  <a:lnTo>
                    <a:pt x="40" y="511"/>
                  </a:lnTo>
                  <a:lnTo>
                    <a:pt x="47" y="524"/>
                  </a:lnTo>
                  <a:lnTo>
                    <a:pt x="63" y="550"/>
                  </a:lnTo>
                  <a:lnTo>
                    <a:pt x="82" y="573"/>
                  </a:lnTo>
                  <a:lnTo>
                    <a:pt x="115" y="540"/>
                  </a:lnTo>
                  <a:lnTo>
                    <a:pt x="119" y="536"/>
                  </a:lnTo>
                  <a:lnTo>
                    <a:pt x="124" y="533"/>
                  </a:lnTo>
                  <a:lnTo>
                    <a:pt x="131" y="532"/>
                  </a:lnTo>
                  <a:lnTo>
                    <a:pt x="136" y="532"/>
                  </a:lnTo>
                  <a:lnTo>
                    <a:pt x="142" y="532"/>
                  </a:lnTo>
                  <a:lnTo>
                    <a:pt x="148" y="533"/>
                  </a:lnTo>
                  <a:lnTo>
                    <a:pt x="153" y="536"/>
                  </a:lnTo>
                  <a:lnTo>
                    <a:pt x="158" y="540"/>
                  </a:lnTo>
                  <a:lnTo>
                    <a:pt x="162" y="545"/>
                  </a:lnTo>
                  <a:lnTo>
                    <a:pt x="164" y="550"/>
                  </a:lnTo>
                  <a:lnTo>
                    <a:pt x="166" y="555"/>
                  </a:lnTo>
                  <a:lnTo>
                    <a:pt x="167" y="562"/>
                  </a:lnTo>
                  <a:lnTo>
                    <a:pt x="166" y="567"/>
                  </a:lnTo>
                  <a:lnTo>
                    <a:pt x="164" y="573"/>
                  </a:lnTo>
                  <a:lnTo>
                    <a:pt x="162" y="578"/>
                  </a:lnTo>
                  <a:lnTo>
                    <a:pt x="158" y="582"/>
                  </a:lnTo>
                  <a:lnTo>
                    <a:pt x="124" y="615"/>
                  </a:lnTo>
                  <a:lnTo>
                    <a:pt x="148" y="635"/>
                  </a:lnTo>
                  <a:lnTo>
                    <a:pt x="173" y="650"/>
                  </a:lnTo>
                  <a:lnTo>
                    <a:pt x="186" y="658"/>
                  </a:lnTo>
                  <a:lnTo>
                    <a:pt x="199" y="664"/>
                  </a:lnTo>
                  <a:lnTo>
                    <a:pt x="213" y="671"/>
                  </a:lnTo>
                  <a:lnTo>
                    <a:pt x="227" y="676"/>
                  </a:lnTo>
                  <a:lnTo>
                    <a:pt x="241" y="681"/>
                  </a:lnTo>
                  <a:lnTo>
                    <a:pt x="255" y="685"/>
                  </a:lnTo>
                  <a:lnTo>
                    <a:pt x="271" y="689"/>
                  </a:lnTo>
                  <a:lnTo>
                    <a:pt x="286" y="693"/>
                  </a:lnTo>
                  <a:lnTo>
                    <a:pt x="302" y="695"/>
                  </a:lnTo>
                  <a:lnTo>
                    <a:pt x="317" y="696"/>
                  </a:lnTo>
                  <a:lnTo>
                    <a:pt x="333" y="698"/>
                  </a:lnTo>
                  <a:lnTo>
                    <a:pt x="348" y="698"/>
                  </a:lnTo>
                  <a:lnTo>
                    <a:pt x="365" y="698"/>
                  </a:lnTo>
                  <a:lnTo>
                    <a:pt x="380" y="696"/>
                  </a:lnTo>
                  <a:lnTo>
                    <a:pt x="395" y="695"/>
                  </a:lnTo>
                  <a:lnTo>
                    <a:pt x="411" y="693"/>
                  </a:lnTo>
                  <a:lnTo>
                    <a:pt x="426" y="689"/>
                  </a:lnTo>
                  <a:lnTo>
                    <a:pt x="440" y="685"/>
                  </a:lnTo>
                  <a:lnTo>
                    <a:pt x="456" y="681"/>
                  </a:lnTo>
                  <a:lnTo>
                    <a:pt x="470" y="676"/>
                  </a:lnTo>
                  <a:lnTo>
                    <a:pt x="484" y="671"/>
                  </a:lnTo>
                  <a:lnTo>
                    <a:pt x="497" y="664"/>
                  </a:lnTo>
                  <a:lnTo>
                    <a:pt x="511" y="658"/>
                  </a:lnTo>
                  <a:lnTo>
                    <a:pt x="524" y="650"/>
                  </a:lnTo>
                  <a:lnTo>
                    <a:pt x="550" y="635"/>
                  </a:lnTo>
                  <a:lnTo>
                    <a:pt x="573" y="615"/>
                  </a:lnTo>
                  <a:lnTo>
                    <a:pt x="539" y="582"/>
                  </a:lnTo>
                  <a:lnTo>
                    <a:pt x="535" y="578"/>
                  </a:lnTo>
                  <a:lnTo>
                    <a:pt x="533" y="573"/>
                  </a:lnTo>
                  <a:lnTo>
                    <a:pt x="532" y="567"/>
                  </a:lnTo>
                  <a:lnTo>
                    <a:pt x="530" y="562"/>
                  </a:lnTo>
                  <a:lnTo>
                    <a:pt x="532" y="555"/>
                  </a:lnTo>
                  <a:lnTo>
                    <a:pt x="533" y="550"/>
                  </a:lnTo>
                  <a:lnTo>
                    <a:pt x="535" y="545"/>
                  </a:lnTo>
                  <a:lnTo>
                    <a:pt x="539" y="5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3621">
              <a:extLst>
                <a:ext uri="{FF2B5EF4-FFF2-40B4-BE49-F238E27FC236}">
                  <a16:creationId xmlns:a16="http://schemas.microsoft.com/office/drawing/2014/main" id="{AD76D8F2-24A8-45C7-93D1-4E507EA27F85}"/>
                </a:ext>
              </a:extLst>
            </p:cNvPr>
            <p:cNvSpPr>
              <a:spLocks/>
            </p:cNvSpPr>
            <p:nvPr/>
          </p:nvSpPr>
          <p:spPr bwMode="auto">
            <a:xfrm>
              <a:off x="11109325" y="885825"/>
              <a:ext cx="123825" cy="71438"/>
            </a:xfrm>
            <a:custGeom>
              <a:avLst/>
              <a:gdLst>
                <a:gd name="T0" fmla="*/ 220 w 312"/>
                <a:gd name="T1" fmla="*/ 82 h 180"/>
                <a:gd name="T2" fmla="*/ 295 w 312"/>
                <a:gd name="T3" fmla="*/ 20 h 180"/>
                <a:gd name="T4" fmla="*/ 299 w 312"/>
                <a:gd name="T5" fmla="*/ 16 h 180"/>
                <a:gd name="T6" fmla="*/ 300 w 312"/>
                <a:gd name="T7" fmla="*/ 13 h 180"/>
                <a:gd name="T8" fmla="*/ 299 w 312"/>
                <a:gd name="T9" fmla="*/ 7 h 180"/>
                <a:gd name="T10" fmla="*/ 296 w 312"/>
                <a:gd name="T11" fmla="*/ 4 h 180"/>
                <a:gd name="T12" fmla="*/ 294 w 312"/>
                <a:gd name="T13" fmla="*/ 1 h 180"/>
                <a:gd name="T14" fmla="*/ 288 w 312"/>
                <a:gd name="T15" fmla="*/ 0 h 180"/>
                <a:gd name="T16" fmla="*/ 285 w 312"/>
                <a:gd name="T17" fmla="*/ 0 h 180"/>
                <a:gd name="T18" fmla="*/ 279 w 312"/>
                <a:gd name="T19" fmla="*/ 2 h 180"/>
                <a:gd name="T20" fmla="*/ 155 w 312"/>
                <a:gd name="T21" fmla="*/ 104 h 180"/>
                <a:gd name="T22" fmla="*/ 30 w 312"/>
                <a:gd name="T23" fmla="*/ 2 h 180"/>
                <a:gd name="T24" fmla="*/ 26 w 312"/>
                <a:gd name="T25" fmla="*/ 0 h 180"/>
                <a:gd name="T26" fmla="*/ 21 w 312"/>
                <a:gd name="T27" fmla="*/ 0 h 180"/>
                <a:gd name="T28" fmla="*/ 18 w 312"/>
                <a:gd name="T29" fmla="*/ 1 h 180"/>
                <a:gd name="T30" fmla="*/ 14 w 312"/>
                <a:gd name="T31" fmla="*/ 4 h 180"/>
                <a:gd name="T32" fmla="*/ 11 w 312"/>
                <a:gd name="T33" fmla="*/ 7 h 180"/>
                <a:gd name="T34" fmla="*/ 11 w 312"/>
                <a:gd name="T35" fmla="*/ 13 h 180"/>
                <a:gd name="T36" fmla="*/ 12 w 312"/>
                <a:gd name="T37" fmla="*/ 16 h 180"/>
                <a:gd name="T38" fmla="*/ 15 w 312"/>
                <a:gd name="T39" fmla="*/ 20 h 180"/>
                <a:gd name="T40" fmla="*/ 91 w 312"/>
                <a:gd name="T41" fmla="*/ 82 h 180"/>
                <a:gd name="T42" fmla="*/ 3 w 312"/>
                <a:gd name="T43" fmla="*/ 159 h 180"/>
                <a:gd name="T44" fmla="*/ 1 w 312"/>
                <a:gd name="T45" fmla="*/ 162 h 180"/>
                <a:gd name="T46" fmla="*/ 0 w 312"/>
                <a:gd name="T47" fmla="*/ 167 h 180"/>
                <a:gd name="T48" fmla="*/ 0 w 312"/>
                <a:gd name="T49" fmla="*/ 172 h 180"/>
                <a:gd name="T50" fmla="*/ 2 w 312"/>
                <a:gd name="T51" fmla="*/ 176 h 180"/>
                <a:gd name="T52" fmla="*/ 6 w 312"/>
                <a:gd name="T53" fmla="*/ 178 h 180"/>
                <a:gd name="T54" fmla="*/ 11 w 312"/>
                <a:gd name="T55" fmla="*/ 180 h 180"/>
                <a:gd name="T56" fmla="*/ 15 w 312"/>
                <a:gd name="T57" fmla="*/ 178 h 180"/>
                <a:gd name="T58" fmla="*/ 19 w 312"/>
                <a:gd name="T59" fmla="*/ 177 h 180"/>
                <a:gd name="T60" fmla="*/ 110 w 312"/>
                <a:gd name="T61" fmla="*/ 97 h 180"/>
                <a:gd name="T62" fmla="*/ 147 w 312"/>
                <a:gd name="T63" fmla="*/ 128 h 180"/>
                <a:gd name="T64" fmla="*/ 151 w 312"/>
                <a:gd name="T65" fmla="*/ 131 h 180"/>
                <a:gd name="T66" fmla="*/ 155 w 312"/>
                <a:gd name="T67" fmla="*/ 132 h 180"/>
                <a:gd name="T68" fmla="*/ 159 w 312"/>
                <a:gd name="T69" fmla="*/ 131 h 180"/>
                <a:gd name="T70" fmla="*/ 163 w 312"/>
                <a:gd name="T71" fmla="*/ 128 h 180"/>
                <a:gd name="T72" fmla="*/ 201 w 312"/>
                <a:gd name="T73" fmla="*/ 97 h 180"/>
                <a:gd name="T74" fmla="*/ 291 w 312"/>
                <a:gd name="T75" fmla="*/ 177 h 180"/>
                <a:gd name="T76" fmla="*/ 295 w 312"/>
                <a:gd name="T77" fmla="*/ 178 h 180"/>
                <a:gd name="T78" fmla="*/ 300 w 312"/>
                <a:gd name="T79" fmla="*/ 180 h 180"/>
                <a:gd name="T80" fmla="*/ 304 w 312"/>
                <a:gd name="T81" fmla="*/ 178 h 180"/>
                <a:gd name="T82" fmla="*/ 309 w 312"/>
                <a:gd name="T83" fmla="*/ 176 h 180"/>
                <a:gd name="T84" fmla="*/ 310 w 312"/>
                <a:gd name="T85" fmla="*/ 172 h 180"/>
                <a:gd name="T86" fmla="*/ 312 w 312"/>
                <a:gd name="T87" fmla="*/ 167 h 180"/>
                <a:gd name="T88" fmla="*/ 310 w 312"/>
                <a:gd name="T89" fmla="*/ 162 h 180"/>
                <a:gd name="T90" fmla="*/ 308 w 312"/>
                <a:gd name="T91" fmla="*/ 159 h 180"/>
                <a:gd name="T92" fmla="*/ 220 w 312"/>
                <a:gd name="T93" fmla="*/ 8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2" h="180">
                  <a:moveTo>
                    <a:pt x="220" y="82"/>
                  </a:moveTo>
                  <a:lnTo>
                    <a:pt x="295" y="20"/>
                  </a:lnTo>
                  <a:lnTo>
                    <a:pt x="299" y="16"/>
                  </a:lnTo>
                  <a:lnTo>
                    <a:pt x="300" y="13"/>
                  </a:lnTo>
                  <a:lnTo>
                    <a:pt x="299" y="7"/>
                  </a:lnTo>
                  <a:lnTo>
                    <a:pt x="296" y="4"/>
                  </a:lnTo>
                  <a:lnTo>
                    <a:pt x="294" y="1"/>
                  </a:lnTo>
                  <a:lnTo>
                    <a:pt x="288" y="0"/>
                  </a:lnTo>
                  <a:lnTo>
                    <a:pt x="285" y="0"/>
                  </a:lnTo>
                  <a:lnTo>
                    <a:pt x="279" y="2"/>
                  </a:lnTo>
                  <a:lnTo>
                    <a:pt x="155" y="104"/>
                  </a:lnTo>
                  <a:lnTo>
                    <a:pt x="30" y="2"/>
                  </a:lnTo>
                  <a:lnTo>
                    <a:pt x="26" y="0"/>
                  </a:lnTo>
                  <a:lnTo>
                    <a:pt x="21" y="0"/>
                  </a:lnTo>
                  <a:lnTo>
                    <a:pt x="18" y="1"/>
                  </a:lnTo>
                  <a:lnTo>
                    <a:pt x="14" y="4"/>
                  </a:lnTo>
                  <a:lnTo>
                    <a:pt x="11" y="7"/>
                  </a:lnTo>
                  <a:lnTo>
                    <a:pt x="11" y="13"/>
                  </a:lnTo>
                  <a:lnTo>
                    <a:pt x="12" y="16"/>
                  </a:lnTo>
                  <a:lnTo>
                    <a:pt x="15" y="20"/>
                  </a:lnTo>
                  <a:lnTo>
                    <a:pt x="91" y="82"/>
                  </a:lnTo>
                  <a:lnTo>
                    <a:pt x="3" y="159"/>
                  </a:lnTo>
                  <a:lnTo>
                    <a:pt x="1" y="162"/>
                  </a:lnTo>
                  <a:lnTo>
                    <a:pt x="0" y="167"/>
                  </a:lnTo>
                  <a:lnTo>
                    <a:pt x="0" y="172"/>
                  </a:lnTo>
                  <a:lnTo>
                    <a:pt x="2" y="176"/>
                  </a:lnTo>
                  <a:lnTo>
                    <a:pt x="6" y="178"/>
                  </a:lnTo>
                  <a:lnTo>
                    <a:pt x="11" y="180"/>
                  </a:lnTo>
                  <a:lnTo>
                    <a:pt x="15" y="178"/>
                  </a:lnTo>
                  <a:lnTo>
                    <a:pt x="19" y="177"/>
                  </a:lnTo>
                  <a:lnTo>
                    <a:pt x="110" y="97"/>
                  </a:lnTo>
                  <a:lnTo>
                    <a:pt x="147" y="128"/>
                  </a:lnTo>
                  <a:lnTo>
                    <a:pt x="151" y="131"/>
                  </a:lnTo>
                  <a:lnTo>
                    <a:pt x="155" y="132"/>
                  </a:lnTo>
                  <a:lnTo>
                    <a:pt x="159" y="131"/>
                  </a:lnTo>
                  <a:lnTo>
                    <a:pt x="163" y="128"/>
                  </a:lnTo>
                  <a:lnTo>
                    <a:pt x="201" y="97"/>
                  </a:lnTo>
                  <a:lnTo>
                    <a:pt x="291" y="177"/>
                  </a:lnTo>
                  <a:lnTo>
                    <a:pt x="295" y="178"/>
                  </a:lnTo>
                  <a:lnTo>
                    <a:pt x="300" y="180"/>
                  </a:lnTo>
                  <a:lnTo>
                    <a:pt x="304" y="178"/>
                  </a:lnTo>
                  <a:lnTo>
                    <a:pt x="309" y="176"/>
                  </a:lnTo>
                  <a:lnTo>
                    <a:pt x="310" y="172"/>
                  </a:lnTo>
                  <a:lnTo>
                    <a:pt x="312" y="167"/>
                  </a:lnTo>
                  <a:lnTo>
                    <a:pt x="310" y="162"/>
                  </a:lnTo>
                  <a:lnTo>
                    <a:pt x="308" y="159"/>
                  </a:lnTo>
                  <a:lnTo>
                    <a:pt x="22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3622">
              <a:extLst>
                <a:ext uri="{FF2B5EF4-FFF2-40B4-BE49-F238E27FC236}">
                  <a16:creationId xmlns:a16="http://schemas.microsoft.com/office/drawing/2014/main" id="{BFC5AFB5-B934-4878-815B-12196286A21C}"/>
                </a:ext>
              </a:extLst>
            </p:cNvPr>
            <p:cNvSpPr>
              <a:spLocks/>
            </p:cNvSpPr>
            <p:nvPr/>
          </p:nvSpPr>
          <p:spPr bwMode="auto">
            <a:xfrm>
              <a:off x="11250613" y="993775"/>
              <a:ext cx="63500" cy="63500"/>
            </a:xfrm>
            <a:custGeom>
              <a:avLst/>
              <a:gdLst>
                <a:gd name="T0" fmla="*/ 21 w 161"/>
                <a:gd name="T1" fmla="*/ 3 h 159"/>
                <a:gd name="T2" fmla="*/ 17 w 161"/>
                <a:gd name="T3" fmla="*/ 0 h 159"/>
                <a:gd name="T4" fmla="*/ 13 w 161"/>
                <a:gd name="T5" fmla="*/ 0 h 159"/>
                <a:gd name="T6" fmla="*/ 8 w 161"/>
                <a:gd name="T7" fmla="*/ 0 h 159"/>
                <a:gd name="T8" fmla="*/ 4 w 161"/>
                <a:gd name="T9" fmla="*/ 3 h 159"/>
                <a:gd name="T10" fmla="*/ 2 w 161"/>
                <a:gd name="T11" fmla="*/ 6 h 159"/>
                <a:gd name="T12" fmla="*/ 0 w 161"/>
                <a:gd name="T13" fmla="*/ 12 h 159"/>
                <a:gd name="T14" fmla="*/ 2 w 161"/>
                <a:gd name="T15" fmla="*/ 15 h 159"/>
                <a:gd name="T16" fmla="*/ 4 w 161"/>
                <a:gd name="T17" fmla="*/ 21 h 159"/>
                <a:gd name="T18" fmla="*/ 140 w 161"/>
                <a:gd name="T19" fmla="*/ 157 h 159"/>
                <a:gd name="T20" fmla="*/ 144 w 161"/>
                <a:gd name="T21" fmla="*/ 159 h 159"/>
                <a:gd name="T22" fmla="*/ 149 w 161"/>
                <a:gd name="T23" fmla="*/ 159 h 159"/>
                <a:gd name="T24" fmla="*/ 153 w 161"/>
                <a:gd name="T25" fmla="*/ 159 h 159"/>
                <a:gd name="T26" fmla="*/ 157 w 161"/>
                <a:gd name="T27" fmla="*/ 157 h 159"/>
                <a:gd name="T28" fmla="*/ 160 w 161"/>
                <a:gd name="T29" fmla="*/ 153 h 159"/>
                <a:gd name="T30" fmla="*/ 161 w 161"/>
                <a:gd name="T31" fmla="*/ 148 h 159"/>
                <a:gd name="T32" fmla="*/ 160 w 161"/>
                <a:gd name="T33" fmla="*/ 144 h 159"/>
                <a:gd name="T34" fmla="*/ 157 w 161"/>
                <a:gd name="T35" fmla="*/ 139 h 159"/>
                <a:gd name="T36" fmla="*/ 21 w 161"/>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59">
                  <a:moveTo>
                    <a:pt x="21" y="3"/>
                  </a:moveTo>
                  <a:lnTo>
                    <a:pt x="17" y="0"/>
                  </a:lnTo>
                  <a:lnTo>
                    <a:pt x="13" y="0"/>
                  </a:lnTo>
                  <a:lnTo>
                    <a:pt x="8" y="0"/>
                  </a:lnTo>
                  <a:lnTo>
                    <a:pt x="4" y="3"/>
                  </a:lnTo>
                  <a:lnTo>
                    <a:pt x="2" y="6"/>
                  </a:lnTo>
                  <a:lnTo>
                    <a:pt x="0" y="12"/>
                  </a:lnTo>
                  <a:lnTo>
                    <a:pt x="2" y="15"/>
                  </a:lnTo>
                  <a:lnTo>
                    <a:pt x="4" y="21"/>
                  </a:lnTo>
                  <a:lnTo>
                    <a:pt x="140" y="157"/>
                  </a:lnTo>
                  <a:lnTo>
                    <a:pt x="144" y="159"/>
                  </a:lnTo>
                  <a:lnTo>
                    <a:pt x="149" y="159"/>
                  </a:lnTo>
                  <a:lnTo>
                    <a:pt x="153" y="159"/>
                  </a:lnTo>
                  <a:lnTo>
                    <a:pt x="157" y="157"/>
                  </a:lnTo>
                  <a:lnTo>
                    <a:pt x="160" y="153"/>
                  </a:lnTo>
                  <a:lnTo>
                    <a:pt x="161" y="148"/>
                  </a:lnTo>
                  <a:lnTo>
                    <a:pt x="160" y="144"/>
                  </a:lnTo>
                  <a:lnTo>
                    <a:pt x="157" y="139"/>
                  </a:ln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3623">
              <a:extLst>
                <a:ext uri="{FF2B5EF4-FFF2-40B4-BE49-F238E27FC236}">
                  <a16:creationId xmlns:a16="http://schemas.microsoft.com/office/drawing/2014/main" id="{6FEA2310-F55A-42DA-913D-4342D4C4A861}"/>
                </a:ext>
              </a:extLst>
            </p:cNvPr>
            <p:cNvSpPr>
              <a:spLocks/>
            </p:cNvSpPr>
            <p:nvPr/>
          </p:nvSpPr>
          <p:spPr bwMode="auto">
            <a:xfrm>
              <a:off x="11028363" y="993775"/>
              <a:ext cx="63500" cy="63500"/>
            </a:xfrm>
            <a:custGeom>
              <a:avLst/>
              <a:gdLst>
                <a:gd name="T0" fmla="*/ 157 w 160"/>
                <a:gd name="T1" fmla="*/ 3 h 159"/>
                <a:gd name="T2" fmla="*/ 153 w 160"/>
                <a:gd name="T3" fmla="*/ 0 h 159"/>
                <a:gd name="T4" fmla="*/ 148 w 160"/>
                <a:gd name="T5" fmla="*/ 0 h 159"/>
                <a:gd name="T6" fmla="*/ 144 w 160"/>
                <a:gd name="T7" fmla="*/ 0 h 159"/>
                <a:gd name="T8" fmla="*/ 139 w 160"/>
                <a:gd name="T9" fmla="*/ 3 h 159"/>
                <a:gd name="T10" fmla="*/ 3 w 160"/>
                <a:gd name="T11" fmla="*/ 139 h 159"/>
                <a:gd name="T12" fmla="*/ 0 w 160"/>
                <a:gd name="T13" fmla="*/ 144 h 159"/>
                <a:gd name="T14" fmla="*/ 0 w 160"/>
                <a:gd name="T15" fmla="*/ 148 h 159"/>
                <a:gd name="T16" fmla="*/ 0 w 160"/>
                <a:gd name="T17" fmla="*/ 153 h 159"/>
                <a:gd name="T18" fmla="*/ 3 w 160"/>
                <a:gd name="T19" fmla="*/ 157 h 159"/>
                <a:gd name="T20" fmla="*/ 7 w 160"/>
                <a:gd name="T21" fmla="*/ 159 h 159"/>
                <a:gd name="T22" fmla="*/ 12 w 160"/>
                <a:gd name="T23" fmla="*/ 159 h 159"/>
                <a:gd name="T24" fmla="*/ 16 w 160"/>
                <a:gd name="T25" fmla="*/ 159 h 159"/>
                <a:gd name="T26" fmla="*/ 21 w 160"/>
                <a:gd name="T27" fmla="*/ 157 h 159"/>
                <a:gd name="T28" fmla="*/ 157 w 160"/>
                <a:gd name="T29" fmla="*/ 21 h 159"/>
                <a:gd name="T30" fmla="*/ 160 w 160"/>
                <a:gd name="T31" fmla="*/ 15 h 159"/>
                <a:gd name="T32" fmla="*/ 160 w 160"/>
                <a:gd name="T33" fmla="*/ 12 h 159"/>
                <a:gd name="T34" fmla="*/ 160 w 160"/>
                <a:gd name="T35" fmla="*/ 6 h 159"/>
                <a:gd name="T36" fmla="*/ 157 w 160"/>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59">
                  <a:moveTo>
                    <a:pt x="157" y="3"/>
                  </a:moveTo>
                  <a:lnTo>
                    <a:pt x="153" y="0"/>
                  </a:lnTo>
                  <a:lnTo>
                    <a:pt x="148" y="0"/>
                  </a:lnTo>
                  <a:lnTo>
                    <a:pt x="144" y="0"/>
                  </a:lnTo>
                  <a:lnTo>
                    <a:pt x="139" y="3"/>
                  </a:lnTo>
                  <a:lnTo>
                    <a:pt x="3" y="139"/>
                  </a:lnTo>
                  <a:lnTo>
                    <a:pt x="0" y="144"/>
                  </a:lnTo>
                  <a:lnTo>
                    <a:pt x="0" y="148"/>
                  </a:lnTo>
                  <a:lnTo>
                    <a:pt x="0" y="153"/>
                  </a:lnTo>
                  <a:lnTo>
                    <a:pt x="3" y="157"/>
                  </a:lnTo>
                  <a:lnTo>
                    <a:pt x="7" y="159"/>
                  </a:lnTo>
                  <a:lnTo>
                    <a:pt x="12" y="159"/>
                  </a:lnTo>
                  <a:lnTo>
                    <a:pt x="16" y="159"/>
                  </a:lnTo>
                  <a:lnTo>
                    <a:pt x="21" y="157"/>
                  </a:lnTo>
                  <a:lnTo>
                    <a:pt x="157" y="21"/>
                  </a:lnTo>
                  <a:lnTo>
                    <a:pt x="160" y="15"/>
                  </a:lnTo>
                  <a:lnTo>
                    <a:pt x="160" y="12"/>
                  </a:lnTo>
                  <a:lnTo>
                    <a:pt x="160" y="6"/>
                  </a:lnTo>
                  <a:lnTo>
                    <a:pt x="157"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3624">
              <a:extLst>
                <a:ext uri="{FF2B5EF4-FFF2-40B4-BE49-F238E27FC236}">
                  <a16:creationId xmlns:a16="http://schemas.microsoft.com/office/drawing/2014/main" id="{A80953AC-975D-4E59-BEC4-4B21BEA83C06}"/>
                </a:ext>
              </a:extLst>
            </p:cNvPr>
            <p:cNvSpPr>
              <a:spLocks/>
            </p:cNvSpPr>
            <p:nvPr/>
          </p:nvSpPr>
          <p:spPr bwMode="auto">
            <a:xfrm>
              <a:off x="11250613" y="771525"/>
              <a:ext cx="63500" cy="63500"/>
            </a:xfrm>
            <a:custGeom>
              <a:avLst/>
              <a:gdLst>
                <a:gd name="T0" fmla="*/ 4 w 161"/>
                <a:gd name="T1" fmla="*/ 156 h 160"/>
                <a:gd name="T2" fmla="*/ 8 w 161"/>
                <a:gd name="T3" fmla="*/ 159 h 160"/>
                <a:gd name="T4" fmla="*/ 12 w 161"/>
                <a:gd name="T5" fmla="*/ 160 h 160"/>
                <a:gd name="T6" fmla="*/ 17 w 161"/>
                <a:gd name="T7" fmla="*/ 159 h 160"/>
                <a:gd name="T8" fmla="*/ 21 w 161"/>
                <a:gd name="T9" fmla="*/ 156 h 160"/>
                <a:gd name="T10" fmla="*/ 157 w 161"/>
                <a:gd name="T11" fmla="*/ 20 h 160"/>
                <a:gd name="T12" fmla="*/ 160 w 161"/>
                <a:gd name="T13" fmla="*/ 16 h 160"/>
                <a:gd name="T14" fmla="*/ 161 w 161"/>
                <a:gd name="T15" fmla="*/ 11 h 160"/>
                <a:gd name="T16" fmla="*/ 160 w 161"/>
                <a:gd name="T17" fmla="*/ 7 h 160"/>
                <a:gd name="T18" fmla="*/ 157 w 161"/>
                <a:gd name="T19" fmla="*/ 4 h 160"/>
                <a:gd name="T20" fmla="*/ 153 w 161"/>
                <a:gd name="T21" fmla="*/ 1 h 160"/>
                <a:gd name="T22" fmla="*/ 149 w 161"/>
                <a:gd name="T23" fmla="*/ 0 h 160"/>
                <a:gd name="T24" fmla="*/ 144 w 161"/>
                <a:gd name="T25" fmla="*/ 1 h 160"/>
                <a:gd name="T26" fmla="*/ 140 w 161"/>
                <a:gd name="T27" fmla="*/ 4 h 160"/>
                <a:gd name="T28" fmla="*/ 4 w 161"/>
                <a:gd name="T29" fmla="*/ 140 h 160"/>
                <a:gd name="T30" fmla="*/ 2 w 161"/>
                <a:gd name="T31" fmla="*/ 144 h 160"/>
                <a:gd name="T32" fmla="*/ 0 w 161"/>
                <a:gd name="T33" fmla="*/ 147 h 160"/>
                <a:gd name="T34" fmla="*/ 2 w 161"/>
                <a:gd name="T35" fmla="*/ 153 h 160"/>
                <a:gd name="T36" fmla="*/ 4 w 161"/>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60">
                  <a:moveTo>
                    <a:pt x="4" y="156"/>
                  </a:moveTo>
                  <a:lnTo>
                    <a:pt x="8" y="159"/>
                  </a:lnTo>
                  <a:lnTo>
                    <a:pt x="12" y="160"/>
                  </a:lnTo>
                  <a:lnTo>
                    <a:pt x="17" y="159"/>
                  </a:lnTo>
                  <a:lnTo>
                    <a:pt x="21" y="156"/>
                  </a:lnTo>
                  <a:lnTo>
                    <a:pt x="157" y="20"/>
                  </a:lnTo>
                  <a:lnTo>
                    <a:pt x="160" y="16"/>
                  </a:lnTo>
                  <a:lnTo>
                    <a:pt x="161" y="11"/>
                  </a:lnTo>
                  <a:lnTo>
                    <a:pt x="160" y="7"/>
                  </a:lnTo>
                  <a:lnTo>
                    <a:pt x="157" y="4"/>
                  </a:lnTo>
                  <a:lnTo>
                    <a:pt x="153" y="1"/>
                  </a:lnTo>
                  <a:lnTo>
                    <a:pt x="149" y="0"/>
                  </a:lnTo>
                  <a:lnTo>
                    <a:pt x="144" y="1"/>
                  </a:lnTo>
                  <a:lnTo>
                    <a:pt x="140" y="4"/>
                  </a:lnTo>
                  <a:lnTo>
                    <a:pt x="4" y="140"/>
                  </a:lnTo>
                  <a:lnTo>
                    <a:pt x="2" y="144"/>
                  </a:lnTo>
                  <a:lnTo>
                    <a:pt x="0" y="147"/>
                  </a:lnTo>
                  <a:lnTo>
                    <a:pt x="2" y="153"/>
                  </a:lnTo>
                  <a:lnTo>
                    <a:pt x="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3625">
              <a:extLst>
                <a:ext uri="{FF2B5EF4-FFF2-40B4-BE49-F238E27FC236}">
                  <a16:creationId xmlns:a16="http://schemas.microsoft.com/office/drawing/2014/main" id="{DCEEE9E8-A5B3-4D81-814B-3132C0A5CC75}"/>
                </a:ext>
              </a:extLst>
            </p:cNvPr>
            <p:cNvSpPr>
              <a:spLocks/>
            </p:cNvSpPr>
            <p:nvPr/>
          </p:nvSpPr>
          <p:spPr bwMode="auto">
            <a:xfrm>
              <a:off x="11028363" y="771525"/>
              <a:ext cx="63500" cy="63500"/>
            </a:xfrm>
            <a:custGeom>
              <a:avLst/>
              <a:gdLst>
                <a:gd name="T0" fmla="*/ 139 w 160"/>
                <a:gd name="T1" fmla="*/ 156 h 160"/>
                <a:gd name="T2" fmla="*/ 144 w 160"/>
                <a:gd name="T3" fmla="*/ 159 h 160"/>
                <a:gd name="T4" fmla="*/ 148 w 160"/>
                <a:gd name="T5" fmla="*/ 160 h 160"/>
                <a:gd name="T6" fmla="*/ 153 w 160"/>
                <a:gd name="T7" fmla="*/ 159 h 160"/>
                <a:gd name="T8" fmla="*/ 157 w 160"/>
                <a:gd name="T9" fmla="*/ 156 h 160"/>
                <a:gd name="T10" fmla="*/ 160 w 160"/>
                <a:gd name="T11" fmla="*/ 153 h 160"/>
                <a:gd name="T12" fmla="*/ 160 w 160"/>
                <a:gd name="T13" fmla="*/ 149 h 160"/>
                <a:gd name="T14" fmla="*/ 160 w 160"/>
                <a:gd name="T15" fmla="*/ 144 h 160"/>
                <a:gd name="T16" fmla="*/ 157 w 160"/>
                <a:gd name="T17" fmla="*/ 140 h 160"/>
                <a:gd name="T18" fmla="*/ 21 w 160"/>
                <a:gd name="T19" fmla="*/ 4 h 160"/>
                <a:gd name="T20" fmla="*/ 16 w 160"/>
                <a:gd name="T21" fmla="*/ 1 h 160"/>
                <a:gd name="T22" fmla="*/ 12 w 160"/>
                <a:gd name="T23" fmla="*/ 0 h 160"/>
                <a:gd name="T24" fmla="*/ 7 w 160"/>
                <a:gd name="T25" fmla="*/ 1 h 160"/>
                <a:gd name="T26" fmla="*/ 3 w 160"/>
                <a:gd name="T27" fmla="*/ 4 h 160"/>
                <a:gd name="T28" fmla="*/ 0 w 160"/>
                <a:gd name="T29" fmla="*/ 7 h 160"/>
                <a:gd name="T30" fmla="*/ 0 w 160"/>
                <a:gd name="T31" fmla="*/ 11 h 160"/>
                <a:gd name="T32" fmla="*/ 0 w 160"/>
                <a:gd name="T33" fmla="*/ 16 h 160"/>
                <a:gd name="T34" fmla="*/ 3 w 160"/>
                <a:gd name="T35" fmla="*/ 20 h 160"/>
                <a:gd name="T36" fmla="*/ 139 w 160"/>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60">
                  <a:moveTo>
                    <a:pt x="139" y="156"/>
                  </a:moveTo>
                  <a:lnTo>
                    <a:pt x="144" y="159"/>
                  </a:lnTo>
                  <a:lnTo>
                    <a:pt x="148" y="160"/>
                  </a:lnTo>
                  <a:lnTo>
                    <a:pt x="153" y="159"/>
                  </a:lnTo>
                  <a:lnTo>
                    <a:pt x="157" y="156"/>
                  </a:lnTo>
                  <a:lnTo>
                    <a:pt x="160" y="153"/>
                  </a:lnTo>
                  <a:lnTo>
                    <a:pt x="160" y="149"/>
                  </a:lnTo>
                  <a:lnTo>
                    <a:pt x="160" y="144"/>
                  </a:lnTo>
                  <a:lnTo>
                    <a:pt x="157" y="140"/>
                  </a:lnTo>
                  <a:lnTo>
                    <a:pt x="21" y="4"/>
                  </a:lnTo>
                  <a:lnTo>
                    <a:pt x="16" y="1"/>
                  </a:lnTo>
                  <a:lnTo>
                    <a:pt x="12" y="0"/>
                  </a:lnTo>
                  <a:lnTo>
                    <a:pt x="7" y="1"/>
                  </a:lnTo>
                  <a:lnTo>
                    <a:pt x="3" y="4"/>
                  </a:lnTo>
                  <a:lnTo>
                    <a:pt x="0" y="7"/>
                  </a:lnTo>
                  <a:lnTo>
                    <a:pt x="0" y="11"/>
                  </a:lnTo>
                  <a:lnTo>
                    <a:pt x="0" y="16"/>
                  </a:lnTo>
                  <a:lnTo>
                    <a:pt x="3" y="20"/>
                  </a:lnTo>
                  <a:lnTo>
                    <a:pt x="13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8" name="Group 117" descr="Icon of boxes. ">
            <a:extLst>
              <a:ext uri="{FF2B5EF4-FFF2-40B4-BE49-F238E27FC236}">
                <a16:creationId xmlns:a16="http://schemas.microsoft.com/office/drawing/2014/main" id="{75BF619E-615D-4C1A-A3A1-04DFC90E2F3F}"/>
              </a:ext>
            </a:extLst>
          </p:cNvPr>
          <p:cNvGrpSpPr/>
          <p:nvPr/>
        </p:nvGrpSpPr>
        <p:grpSpPr>
          <a:xfrm>
            <a:off x="11058919" y="1368977"/>
            <a:ext cx="287337" cy="285750"/>
            <a:chOff x="5465763" y="3068638"/>
            <a:chExt cx="287337" cy="285750"/>
          </a:xfrm>
          <a:solidFill>
            <a:schemeClr val="bg1"/>
          </a:solidFill>
        </p:grpSpPr>
        <p:sp>
          <p:nvSpPr>
            <p:cNvPr id="119" name="Freeform 617">
              <a:extLst>
                <a:ext uri="{FF2B5EF4-FFF2-40B4-BE49-F238E27FC236}">
                  <a16:creationId xmlns:a16="http://schemas.microsoft.com/office/drawing/2014/main" id="{01C5157B-D811-44C7-8E5F-D3F25F98966E}"/>
                </a:ext>
              </a:extLst>
            </p:cNvPr>
            <p:cNvSpPr>
              <a:spLocks/>
            </p:cNvSpPr>
            <p:nvPr/>
          </p:nvSpPr>
          <p:spPr bwMode="auto">
            <a:xfrm>
              <a:off x="5564188" y="3068638"/>
              <a:ext cx="119063" cy="38100"/>
            </a:xfrm>
            <a:custGeom>
              <a:avLst/>
              <a:gdLst>
                <a:gd name="T0" fmla="*/ 375 w 375"/>
                <a:gd name="T1" fmla="*/ 62 h 120"/>
                <a:gd name="T2" fmla="*/ 374 w 375"/>
                <a:gd name="T3" fmla="*/ 62 h 120"/>
                <a:gd name="T4" fmla="*/ 373 w 375"/>
                <a:gd name="T5" fmla="*/ 61 h 120"/>
                <a:gd name="T6" fmla="*/ 193 w 375"/>
                <a:gd name="T7" fmla="*/ 1 h 120"/>
                <a:gd name="T8" fmla="*/ 188 w 375"/>
                <a:gd name="T9" fmla="*/ 0 h 120"/>
                <a:gd name="T10" fmla="*/ 183 w 375"/>
                <a:gd name="T11" fmla="*/ 1 h 120"/>
                <a:gd name="T12" fmla="*/ 2 w 375"/>
                <a:gd name="T13" fmla="*/ 61 h 120"/>
                <a:gd name="T14" fmla="*/ 1 w 375"/>
                <a:gd name="T15" fmla="*/ 62 h 120"/>
                <a:gd name="T16" fmla="*/ 0 w 375"/>
                <a:gd name="T17" fmla="*/ 62 h 120"/>
                <a:gd name="T18" fmla="*/ 188 w 375"/>
                <a:gd name="T19" fmla="*/ 120 h 120"/>
                <a:gd name="T20" fmla="*/ 375 w 375"/>
                <a:gd name="T21"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12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618">
              <a:extLst>
                <a:ext uri="{FF2B5EF4-FFF2-40B4-BE49-F238E27FC236}">
                  <a16:creationId xmlns:a16="http://schemas.microsoft.com/office/drawing/2014/main" id="{90385080-F77C-4175-BA14-BE696271A7ED}"/>
                </a:ext>
              </a:extLst>
            </p:cNvPr>
            <p:cNvSpPr>
              <a:spLocks/>
            </p:cNvSpPr>
            <p:nvPr/>
          </p:nvSpPr>
          <p:spPr bwMode="auto">
            <a:xfrm>
              <a:off x="5629275" y="3097213"/>
              <a:ext cx="57150" cy="93663"/>
            </a:xfrm>
            <a:custGeom>
              <a:avLst/>
              <a:gdLst>
                <a:gd name="T0" fmla="*/ 181 w 181"/>
                <a:gd name="T1" fmla="*/ 210 h 295"/>
                <a:gd name="T2" fmla="*/ 181 w 181"/>
                <a:gd name="T3" fmla="*/ 0 h 295"/>
                <a:gd name="T4" fmla="*/ 0 w 181"/>
                <a:gd name="T5" fmla="*/ 56 h 295"/>
                <a:gd name="T6" fmla="*/ 0 w 181"/>
                <a:gd name="T7" fmla="*/ 295 h 295"/>
                <a:gd name="T8" fmla="*/ 171 w 181"/>
                <a:gd name="T9" fmla="*/ 224 h 295"/>
                <a:gd name="T10" fmla="*/ 174 w 181"/>
                <a:gd name="T11" fmla="*/ 222 h 295"/>
                <a:gd name="T12" fmla="*/ 178 w 181"/>
                <a:gd name="T13" fmla="*/ 219 h 295"/>
                <a:gd name="T14" fmla="*/ 180 w 181"/>
                <a:gd name="T15" fmla="*/ 215 h 295"/>
                <a:gd name="T16" fmla="*/ 181 w 181"/>
                <a:gd name="T17" fmla="*/ 2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181" y="210"/>
                  </a:moveTo>
                  <a:lnTo>
                    <a:pt x="181" y="0"/>
                  </a:lnTo>
                  <a:lnTo>
                    <a:pt x="0" y="56"/>
                  </a:lnTo>
                  <a:lnTo>
                    <a:pt x="0" y="295"/>
                  </a:lnTo>
                  <a:lnTo>
                    <a:pt x="171" y="224"/>
                  </a:lnTo>
                  <a:lnTo>
                    <a:pt x="174" y="222"/>
                  </a:lnTo>
                  <a:lnTo>
                    <a:pt x="178" y="219"/>
                  </a:lnTo>
                  <a:lnTo>
                    <a:pt x="180" y="215"/>
                  </a:lnTo>
                  <a:lnTo>
                    <a:pt x="181"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619">
              <a:extLst>
                <a:ext uri="{FF2B5EF4-FFF2-40B4-BE49-F238E27FC236}">
                  <a16:creationId xmlns:a16="http://schemas.microsoft.com/office/drawing/2014/main" id="{B5ABC7AD-DBA6-420E-8EDC-F8D70A03499B}"/>
                </a:ext>
              </a:extLst>
            </p:cNvPr>
            <p:cNvSpPr>
              <a:spLocks/>
            </p:cNvSpPr>
            <p:nvPr/>
          </p:nvSpPr>
          <p:spPr bwMode="auto">
            <a:xfrm>
              <a:off x="5562600" y="3097213"/>
              <a:ext cx="57150" cy="93663"/>
            </a:xfrm>
            <a:custGeom>
              <a:avLst/>
              <a:gdLst>
                <a:gd name="T0" fmla="*/ 9 w 181"/>
                <a:gd name="T1" fmla="*/ 224 h 295"/>
                <a:gd name="T2" fmla="*/ 181 w 181"/>
                <a:gd name="T3" fmla="*/ 295 h 295"/>
                <a:gd name="T4" fmla="*/ 181 w 181"/>
                <a:gd name="T5" fmla="*/ 56 h 295"/>
                <a:gd name="T6" fmla="*/ 0 w 181"/>
                <a:gd name="T7" fmla="*/ 0 h 295"/>
                <a:gd name="T8" fmla="*/ 0 w 181"/>
                <a:gd name="T9" fmla="*/ 210 h 295"/>
                <a:gd name="T10" fmla="*/ 0 w 181"/>
                <a:gd name="T11" fmla="*/ 215 h 295"/>
                <a:gd name="T12" fmla="*/ 2 w 181"/>
                <a:gd name="T13" fmla="*/ 219 h 295"/>
                <a:gd name="T14" fmla="*/ 6 w 181"/>
                <a:gd name="T15" fmla="*/ 222 h 295"/>
                <a:gd name="T16" fmla="*/ 9 w 181"/>
                <a:gd name="T17" fmla="*/ 2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9" y="224"/>
                  </a:moveTo>
                  <a:lnTo>
                    <a:pt x="181" y="295"/>
                  </a:lnTo>
                  <a:lnTo>
                    <a:pt x="181" y="56"/>
                  </a:lnTo>
                  <a:lnTo>
                    <a:pt x="0" y="0"/>
                  </a:lnTo>
                  <a:lnTo>
                    <a:pt x="0" y="210"/>
                  </a:lnTo>
                  <a:lnTo>
                    <a:pt x="0" y="215"/>
                  </a:lnTo>
                  <a:lnTo>
                    <a:pt x="2" y="219"/>
                  </a:lnTo>
                  <a:lnTo>
                    <a:pt x="6" y="222"/>
                  </a:lnTo>
                  <a:lnTo>
                    <a:pt x="9"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620">
              <a:extLst>
                <a:ext uri="{FF2B5EF4-FFF2-40B4-BE49-F238E27FC236}">
                  <a16:creationId xmlns:a16="http://schemas.microsoft.com/office/drawing/2014/main" id="{9AF2E18D-3033-4D0D-B36E-B08820967CFC}"/>
                </a:ext>
              </a:extLst>
            </p:cNvPr>
            <p:cNvSpPr>
              <a:spLocks/>
            </p:cNvSpPr>
            <p:nvPr/>
          </p:nvSpPr>
          <p:spPr bwMode="auto">
            <a:xfrm>
              <a:off x="5705475" y="3217863"/>
              <a:ext cx="47625" cy="77788"/>
            </a:xfrm>
            <a:custGeom>
              <a:avLst/>
              <a:gdLst>
                <a:gd name="T0" fmla="*/ 0 w 150"/>
                <a:gd name="T1" fmla="*/ 67 h 249"/>
                <a:gd name="T2" fmla="*/ 0 w 150"/>
                <a:gd name="T3" fmla="*/ 249 h 249"/>
                <a:gd name="T4" fmla="*/ 141 w 150"/>
                <a:gd name="T5" fmla="*/ 177 h 249"/>
                <a:gd name="T6" fmla="*/ 146 w 150"/>
                <a:gd name="T7" fmla="*/ 175 h 249"/>
                <a:gd name="T8" fmla="*/ 148 w 150"/>
                <a:gd name="T9" fmla="*/ 171 h 249"/>
                <a:gd name="T10" fmla="*/ 149 w 150"/>
                <a:gd name="T11" fmla="*/ 168 h 249"/>
                <a:gd name="T12" fmla="*/ 150 w 150"/>
                <a:gd name="T13" fmla="*/ 164 h 249"/>
                <a:gd name="T14" fmla="*/ 150 w 150"/>
                <a:gd name="T15" fmla="*/ 0 h 249"/>
                <a:gd name="T16" fmla="*/ 0 w 150"/>
                <a:gd name="T17" fmla="*/ 6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49">
                  <a:moveTo>
                    <a:pt x="0" y="67"/>
                  </a:moveTo>
                  <a:lnTo>
                    <a:pt x="0" y="249"/>
                  </a:lnTo>
                  <a:lnTo>
                    <a:pt x="141" y="177"/>
                  </a:lnTo>
                  <a:lnTo>
                    <a:pt x="146" y="175"/>
                  </a:lnTo>
                  <a:lnTo>
                    <a:pt x="148" y="171"/>
                  </a:lnTo>
                  <a:lnTo>
                    <a:pt x="149" y="168"/>
                  </a:lnTo>
                  <a:lnTo>
                    <a:pt x="150" y="164"/>
                  </a:lnTo>
                  <a:lnTo>
                    <a:pt x="150" y="0"/>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621">
              <a:extLst>
                <a:ext uri="{FF2B5EF4-FFF2-40B4-BE49-F238E27FC236}">
                  <a16:creationId xmlns:a16="http://schemas.microsoft.com/office/drawing/2014/main" id="{10DED026-CA17-4314-AA7F-A291474A64A7}"/>
                </a:ext>
              </a:extLst>
            </p:cNvPr>
            <p:cNvSpPr>
              <a:spLocks/>
            </p:cNvSpPr>
            <p:nvPr/>
          </p:nvSpPr>
          <p:spPr bwMode="auto">
            <a:xfrm>
              <a:off x="5656263" y="3192463"/>
              <a:ext cx="88900" cy="38100"/>
            </a:xfrm>
            <a:custGeom>
              <a:avLst/>
              <a:gdLst>
                <a:gd name="T0" fmla="*/ 146 w 281"/>
                <a:gd name="T1" fmla="*/ 2 h 120"/>
                <a:gd name="T2" fmla="*/ 143 w 281"/>
                <a:gd name="T3" fmla="*/ 0 h 120"/>
                <a:gd name="T4" fmla="*/ 141 w 281"/>
                <a:gd name="T5" fmla="*/ 0 h 120"/>
                <a:gd name="T6" fmla="*/ 138 w 281"/>
                <a:gd name="T7" fmla="*/ 0 h 120"/>
                <a:gd name="T8" fmla="*/ 134 w 281"/>
                <a:gd name="T9" fmla="*/ 2 h 120"/>
                <a:gd name="T10" fmla="*/ 0 w 281"/>
                <a:gd name="T11" fmla="*/ 55 h 120"/>
                <a:gd name="T12" fmla="*/ 141 w 281"/>
                <a:gd name="T13" fmla="*/ 120 h 120"/>
                <a:gd name="T14" fmla="*/ 281 w 281"/>
                <a:gd name="T15" fmla="*/ 55 h 120"/>
                <a:gd name="T16" fmla="*/ 146 w 281"/>
                <a:gd name="T17"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120">
                  <a:moveTo>
                    <a:pt x="146" y="2"/>
                  </a:moveTo>
                  <a:lnTo>
                    <a:pt x="143" y="0"/>
                  </a:lnTo>
                  <a:lnTo>
                    <a:pt x="141" y="0"/>
                  </a:lnTo>
                  <a:lnTo>
                    <a:pt x="138" y="0"/>
                  </a:lnTo>
                  <a:lnTo>
                    <a:pt x="134" y="2"/>
                  </a:lnTo>
                  <a:lnTo>
                    <a:pt x="0" y="55"/>
                  </a:lnTo>
                  <a:lnTo>
                    <a:pt x="141" y="120"/>
                  </a:lnTo>
                  <a:lnTo>
                    <a:pt x="281" y="55"/>
                  </a:lnTo>
                  <a:lnTo>
                    <a:pt x="1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622">
              <a:extLst>
                <a:ext uri="{FF2B5EF4-FFF2-40B4-BE49-F238E27FC236}">
                  <a16:creationId xmlns:a16="http://schemas.microsoft.com/office/drawing/2014/main" id="{AC238F9B-3904-4E03-9BCD-C8546D347A83}"/>
                </a:ext>
              </a:extLst>
            </p:cNvPr>
            <p:cNvSpPr>
              <a:spLocks/>
            </p:cNvSpPr>
            <p:nvPr/>
          </p:nvSpPr>
          <p:spPr bwMode="auto">
            <a:xfrm>
              <a:off x="5648325" y="3217863"/>
              <a:ext cx="47625" cy="77788"/>
            </a:xfrm>
            <a:custGeom>
              <a:avLst/>
              <a:gdLst>
                <a:gd name="T0" fmla="*/ 0 w 151"/>
                <a:gd name="T1" fmla="*/ 164 h 249"/>
                <a:gd name="T2" fmla="*/ 1 w 151"/>
                <a:gd name="T3" fmla="*/ 167 h 249"/>
                <a:gd name="T4" fmla="*/ 2 w 151"/>
                <a:gd name="T5" fmla="*/ 171 h 249"/>
                <a:gd name="T6" fmla="*/ 5 w 151"/>
                <a:gd name="T7" fmla="*/ 175 h 249"/>
                <a:gd name="T8" fmla="*/ 8 w 151"/>
                <a:gd name="T9" fmla="*/ 177 h 249"/>
                <a:gd name="T10" fmla="*/ 151 w 151"/>
                <a:gd name="T11" fmla="*/ 249 h 249"/>
                <a:gd name="T12" fmla="*/ 151 w 151"/>
                <a:gd name="T13" fmla="*/ 67 h 249"/>
                <a:gd name="T14" fmla="*/ 0 w 151"/>
                <a:gd name="T15" fmla="*/ 0 h 249"/>
                <a:gd name="T16" fmla="*/ 0 w 151"/>
                <a:gd name="T17" fmla="*/ 16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49">
                  <a:moveTo>
                    <a:pt x="0" y="164"/>
                  </a:moveTo>
                  <a:lnTo>
                    <a:pt x="1" y="167"/>
                  </a:lnTo>
                  <a:lnTo>
                    <a:pt x="2" y="171"/>
                  </a:lnTo>
                  <a:lnTo>
                    <a:pt x="5" y="175"/>
                  </a:lnTo>
                  <a:lnTo>
                    <a:pt x="8" y="177"/>
                  </a:lnTo>
                  <a:lnTo>
                    <a:pt x="151" y="249"/>
                  </a:lnTo>
                  <a:lnTo>
                    <a:pt x="151" y="67"/>
                  </a:lnTo>
                  <a:lnTo>
                    <a:pt x="0"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623">
              <a:extLst>
                <a:ext uri="{FF2B5EF4-FFF2-40B4-BE49-F238E27FC236}">
                  <a16:creationId xmlns:a16="http://schemas.microsoft.com/office/drawing/2014/main" id="{19E2AFFE-6F2F-4A41-BE44-30D95498EF5A}"/>
                </a:ext>
              </a:extLst>
            </p:cNvPr>
            <p:cNvSpPr>
              <a:spLocks/>
            </p:cNvSpPr>
            <p:nvPr/>
          </p:nvSpPr>
          <p:spPr bwMode="auto">
            <a:xfrm>
              <a:off x="5475288" y="3201988"/>
              <a:ext cx="144463" cy="47625"/>
            </a:xfrm>
            <a:custGeom>
              <a:avLst/>
              <a:gdLst>
                <a:gd name="T0" fmla="*/ 231 w 452"/>
                <a:gd name="T1" fmla="*/ 2 h 151"/>
                <a:gd name="T2" fmla="*/ 225 w 452"/>
                <a:gd name="T3" fmla="*/ 0 h 151"/>
                <a:gd name="T4" fmla="*/ 221 w 452"/>
                <a:gd name="T5" fmla="*/ 2 h 151"/>
                <a:gd name="T6" fmla="*/ 0 w 452"/>
                <a:gd name="T7" fmla="*/ 70 h 151"/>
                <a:gd name="T8" fmla="*/ 225 w 452"/>
                <a:gd name="T9" fmla="*/ 151 h 151"/>
                <a:gd name="T10" fmla="*/ 452 w 452"/>
                <a:gd name="T11" fmla="*/ 70 h 151"/>
                <a:gd name="T12" fmla="*/ 231 w 452"/>
                <a:gd name="T13" fmla="*/ 2 h 151"/>
              </a:gdLst>
              <a:ahLst/>
              <a:cxnLst>
                <a:cxn ang="0">
                  <a:pos x="T0" y="T1"/>
                </a:cxn>
                <a:cxn ang="0">
                  <a:pos x="T2" y="T3"/>
                </a:cxn>
                <a:cxn ang="0">
                  <a:pos x="T4" y="T5"/>
                </a:cxn>
                <a:cxn ang="0">
                  <a:pos x="T6" y="T7"/>
                </a:cxn>
                <a:cxn ang="0">
                  <a:pos x="T8" y="T9"/>
                </a:cxn>
                <a:cxn ang="0">
                  <a:pos x="T10" y="T11"/>
                </a:cxn>
                <a:cxn ang="0">
                  <a:pos x="T12" y="T13"/>
                </a:cxn>
              </a:cxnLst>
              <a:rect l="0" t="0" r="r" b="b"/>
              <a:pathLst>
                <a:path w="452" h="151">
                  <a:moveTo>
                    <a:pt x="231" y="2"/>
                  </a:moveTo>
                  <a:lnTo>
                    <a:pt x="225" y="0"/>
                  </a:lnTo>
                  <a:lnTo>
                    <a:pt x="221" y="2"/>
                  </a:lnTo>
                  <a:lnTo>
                    <a:pt x="0" y="70"/>
                  </a:lnTo>
                  <a:lnTo>
                    <a:pt x="225" y="151"/>
                  </a:lnTo>
                  <a:lnTo>
                    <a:pt x="452" y="70"/>
                  </a:lnTo>
                  <a:lnTo>
                    <a:pt x="23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624">
              <a:extLst>
                <a:ext uri="{FF2B5EF4-FFF2-40B4-BE49-F238E27FC236}">
                  <a16:creationId xmlns:a16="http://schemas.microsoft.com/office/drawing/2014/main" id="{5BB7C855-93D5-43D5-9ED8-FD815B08E3D7}"/>
                </a:ext>
              </a:extLst>
            </p:cNvPr>
            <p:cNvSpPr>
              <a:spLocks/>
            </p:cNvSpPr>
            <p:nvPr/>
          </p:nvSpPr>
          <p:spPr bwMode="auto">
            <a:xfrm>
              <a:off x="5465763" y="3230563"/>
              <a:ext cx="76200" cy="123825"/>
            </a:xfrm>
            <a:custGeom>
              <a:avLst/>
              <a:gdLst>
                <a:gd name="T0" fmla="*/ 0 w 240"/>
                <a:gd name="T1" fmla="*/ 285 h 386"/>
                <a:gd name="T2" fmla="*/ 1 w 240"/>
                <a:gd name="T3" fmla="*/ 289 h 386"/>
                <a:gd name="T4" fmla="*/ 2 w 240"/>
                <a:gd name="T5" fmla="*/ 294 h 386"/>
                <a:gd name="T6" fmla="*/ 5 w 240"/>
                <a:gd name="T7" fmla="*/ 297 h 386"/>
                <a:gd name="T8" fmla="*/ 10 w 240"/>
                <a:gd name="T9" fmla="*/ 299 h 386"/>
                <a:gd name="T10" fmla="*/ 240 w 240"/>
                <a:gd name="T11" fmla="*/ 386 h 386"/>
                <a:gd name="T12" fmla="*/ 240 w 240"/>
                <a:gd name="T13" fmla="*/ 84 h 386"/>
                <a:gd name="T14" fmla="*/ 0 w 240"/>
                <a:gd name="T15" fmla="*/ 0 h 386"/>
                <a:gd name="T16" fmla="*/ 0 w 240"/>
                <a:gd name="T17" fmla="*/ 28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386">
                  <a:moveTo>
                    <a:pt x="0" y="285"/>
                  </a:moveTo>
                  <a:lnTo>
                    <a:pt x="1" y="289"/>
                  </a:lnTo>
                  <a:lnTo>
                    <a:pt x="2" y="294"/>
                  </a:lnTo>
                  <a:lnTo>
                    <a:pt x="5" y="297"/>
                  </a:lnTo>
                  <a:lnTo>
                    <a:pt x="10" y="299"/>
                  </a:lnTo>
                  <a:lnTo>
                    <a:pt x="240" y="386"/>
                  </a:lnTo>
                  <a:lnTo>
                    <a:pt x="240" y="84"/>
                  </a:lnTo>
                  <a:lnTo>
                    <a:pt x="0" y="0"/>
                  </a:lnTo>
                  <a:lnTo>
                    <a:pt x="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625">
              <a:extLst>
                <a:ext uri="{FF2B5EF4-FFF2-40B4-BE49-F238E27FC236}">
                  <a16:creationId xmlns:a16="http://schemas.microsoft.com/office/drawing/2014/main" id="{AE6F08CF-736A-40B8-AEB8-D64B67F37878}"/>
                </a:ext>
              </a:extLst>
            </p:cNvPr>
            <p:cNvSpPr>
              <a:spLocks/>
            </p:cNvSpPr>
            <p:nvPr/>
          </p:nvSpPr>
          <p:spPr bwMode="auto">
            <a:xfrm>
              <a:off x="5553075" y="3230563"/>
              <a:ext cx="76200" cy="123825"/>
            </a:xfrm>
            <a:custGeom>
              <a:avLst/>
              <a:gdLst>
                <a:gd name="T0" fmla="*/ 0 w 241"/>
                <a:gd name="T1" fmla="*/ 386 h 386"/>
                <a:gd name="T2" fmla="*/ 231 w 241"/>
                <a:gd name="T3" fmla="*/ 299 h 386"/>
                <a:gd name="T4" fmla="*/ 235 w 241"/>
                <a:gd name="T5" fmla="*/ 297 h 386"/>
                <a:gd name="T6" fmla="*/ 238 w 241"/>
                <a:gd name="T7" fmla="*/ 294 h 386"/>
                <a:gd name="T8" fmla="*/ 239 w 241"/>
                <a:gd name="T9" fmla="*/ 289 h 386"/>
                <a:gd name="T10" fmla="*/ 241 w 241"/>
                <a:gd name="T11" fmla="*/ 285 h 386"/>
                <a:gd name="T12" fmla="*/ 241 w 241"/>
                <a:gd name="T13" fmla="*/ 0 h 386"/>
                <a:gd name="T14" fmla="*/ 0 w 241"/>
                <a:gd name="T15" fmla="*/ 84 h 386"/>
                <a:gd name="T16" fmla="*/ 0 w 241"/>
                <a:gd name="T17"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86">
                  <a:moveTo>
                    <a:pt x="0" y="386"/>
                  </a:moveTo>
                  <a:lnTo>
                    <a:pt x="231" y="299"/>
                  </a:lnTo>
                  <a:lnTo>
                    <a:pt x="235" y="297"/>
                  </a:lnTo>
                  <a:lnTo>
                    <a:pt x="238" y="294"/>
                  </a:lnTo>
                  <a:lnTo>
                    <a:pt x="239" y="289"/>
                  </a:lnTo>
                  <a:lnTo>
                    <a:pt x="241" y="285"/>
                  </a:lnTo>
                  <a:lnTo>
                    <a:pt x="241" y="0"/>
                  </a:lnTo>
                  <a:lnTo>
                    <a:pt x="0" y="84"/>
                  </a:lnTo>
                  <a:lnTo>
                    <a:pt x="0" y="3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127" descr="Icon of human being and speech bubble. ">
            <a:extLst>
              <a:ext uri="{FF2B5EF4-FFF2-40B4-BE49-F238E27FC236}">
                <a16:creationId xmlns:a16="http://schemas.microsoft.com/office/drawing/2014/main" id="{E7EE81F4-E278-4BA7-8923-0D6DD1FEBDFA}"/>
              </a:ext>
            </a:extLst>
          </p:cNvPr>
          <p:cNvGrpSpPr/>
          <p:nvPr/>
        </p:nvGrpSpPr>
        <p:grpSpPr>
          <a:xfrm>
            <a:off x="9918300" y="1368977"/>
            <a:ext cx="284163" cy="285751"/>
            <a:chOff x="3171788" y="779462"/>
            <a:chExt cx="284163" cy="285751"/>
          </a:xfrm>
          <a:solidFill>
            <a:schemeClr val="bg1"/>
          </a:solidFill>
        </p:grpSpPr>
        <p:sp>
          <p:nvSpPr>
            <p:cNvPr id="129" name="Freeform 2993">
              <a:extLst>
                <a:ext uri="{FF2B5EF4-FFF2-40B4-BE49-F238E27FC236}">
                  <a16:creationId xmlns:a16="http://schemas.microsoft.com/office/drawing/2014/main" id="{DA50A160-1A41-427D-BA06-CB32B8C49A81}"/>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2994">
              <a:extLst>
                <a:ext uri="{FF2B5EF4-FFF2-40B4-BE49-F238E27FC236}">
                  <a16:creationId xmlns:a16="http://schemas.microsoft.com/office/drawing/2014/main" id="{983071EF-DBDF-4331-848B-74957C821E39}"/>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20" name="Picture 19">
            <a:extLst>
              <a:ext uri="{FF2B5EF4-FFF2-40B4-BE49-F238E27FC236}">
                <a16:creationId xmlns:a16="http://schemas.microsoft.com/office/drawing/2014/main" id="{819A399C-4842-F426-9E6F-F31DB2027BB3}"/>
              </a:ext>
            </a:extLst>
          </p:cNvPr>
          <p:cNvPicPr>
            <a:picLocks noChangeAspect="1"/>
          </p:cNvPicPr>
          <p:nvPr/>
        </p:nvPicPr>
        <p:blipFill>
          <a:blip r:embed="rId4"/>
          <a:stretch>
            <a:fillRect/>
          </a:stretch>
        </p:blipFill>
        <p:spPr>
          <a:xfrm>
            <a:off x="400047" y="2348405"/>
            <a:ext cx="5391153" cy="3557095"/>
          </a:xfrm>
          <a:prstGeom prst="rect">
            <a:avLst/>
          </a:prstGeom>
        </p:spPr>
      </p:pic>
    </p:spTree>
    <p:extLst>
      <p:ext uri="{BB962C8B-B14F-4D97-AF65-F5344CB8AC3E}">
        <p14:creationId xmlns:p14="http://schemas.microsoft.com/office/powerpoint/2010/main" val="8754452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sp>
        <p:nvSpPr>
          <p:cNvPr id="16" name="Content Placeholder 15">
            <a:extLst>
              <a:ext uri="{FF2B5EF4-FFF2-40B4-BE49-F238E27FC236}">
                <a16:creationId xmlns:a16="http://schemas.microsoft.com/office/drawing/2014/main" id="{43C96764-7E21-A399-BFD4-1612A72305CB}"/>
              </a:ext>
            </a:extLst>
          </p:cNvPr>
          <p:cNvSpPr>
            <a:spLocks noGrp="1"/>
          </p:cNvSpPr>
          <p:nvPr>
            <p:ph sz="half" idx="1"/>
          </p:nvPr>
        </p:nvSpPr>
        <p:spPr>
          <a:xfrm>
            <a:off x="845745" y="1768123"/>
            <a:ext cx="4870054" cy="4351338"/>
          </a:xfrm>
        </p:spPr>
        <p:txBody>
          <a:bodyPr/>
          <a:lstStyle/>
          <a:p>
            <a:r>
              <a:rPr lang="en-US" sz="2400" dirty="0">
                <a:latin typeface="+mj-lt"/>
                <a:cs typeface="Aharoni" panose="020F0502020204030204" pitchFamily="2" charset="-79"/>
              </a:rPr>
              <a:t>These are the </a:t>
            </a:r>
            <a:r>
              <a:rPr lang="en-US" sz="2400" b="1" dirty="0">
                <a:latin typeface="+mj-lt"/>
                <a:cs typeface="Aharoni" panose="020F0502020204030204" pitchFamily="2" charset="-79"/>
              </a:rPr>
              <a:t>10 offense groups</a:t>
            </a:r>
            <a:r>
              <a:rPr lang="en-US" sz="2400" dirty="0">
                <a:latin typeface="+mj-lt"/>
                <a:cs typeface="Aharoni" panose="020F0502020204030204" pitchFamily="2" charset="-79"/>
              </a:rPr>
              <a:t> with the lowest arrest made:</a:t>
            </a:r>
          </a:p>
          <a:p>
            <a:endParaRPr lang="en-US" dirty="0"/>
          </a:p>
        </p:txBody>
      </p:sp>
      <p:sp>
        <p:nvSpPr>
          <p:cNvPr id="6" name="Slide Number Placeholder 5">
            <a:extLst>
              <a:ext uri="{FF2B5EF4-FFF2-40B4-BE49-F238E27FC236}">
                <a16:creationId xmlns:a16="http://schemas.microsoft.com/office/drawing/2014/main" id="{8C0551EA-9F3C-4E6B-8292-6C64ABE1C797}"/>
              </a:ext>
            </a:extLst>
          </p:cNvPr>
          <p:cNvSpPr>
            <a:spLocks noGrp="1"/>
          </p:cNvSpPr>
          <p:nvPr>
            <p:ph type="sldNum" sz="quarter" idx="12"/>
          </p:nvPr>
        </p:nvSpPr>
        <p:spPr/>
        <p:txBody>
          <a:bodyPr/>
          <a:lstStyle/>
          <a:p>
            <a:fld id="{06FEDF93-2BFD-41CA-ABC7-B039102F3792}" type="slidenum">
              <a:rPr lang="en-US" smtClean="0"/>
              <a:pPr/>
              <a:t>8</a:t>
            </a:fld>
            <a:endParaRPr lang="en-US" dirty="0"/>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9658350" y="675298"/>
            <a:ext cx="251499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212880"/>
            <a:ext cx="11963400" cy="1163395"/>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What are the Least common Arrest made </a:t>
            </a:r>
          </a:p>
          <a:p>
            <a:pPr algn="ctr"/>
            <a:r>
              <a:rPr lang="en-US" sz="2800" b="1" dirty="0">
                <a:solidFill>
                  <a:schemeClr val="tx1">
                    <a:lumMod val="75000"/>
                    <a:lumOff val="25000"/>
                  </a:schemeClr>
                </a:solidFill>
              </a:rPr>
              <a:t> in terms of offense group?</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675298"/>
            <a:ext cx="2276875"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sp>
        <p:nvSpPr>
          <p:cNvPr id="49" name="Freeform 3886" descr="Icon of magnifying glass representing search. ">
            <a:extLst>
              <a:ext uri="{FF2B5EF4-FFF2-40B4-BE49-F238E27FC236}">
                <a16:creationId xmlns:a16="http://schemas.microsoft.com/office/drawing/2014/main" id="{9EE2839B-44FB-42AC-BF2D-037A4BE4BEC7}"/>
              </a:ext>
            </a:extLst>
          </p:cNvPr>
          <p:cNvSpPr>
            <a:spLocks noEditPoints="1"/>
          </p:cNvSpPr>
          <p:nvPr/>
        </p:nvSpPr>
        <p:spPr bwMode="auto">
          <a:xfrm>
            <a:off x="845745" y="1368977"/>
            <a:ext cx="287338" cy="285750"/>
          </a:xfrm>
          <a:custGeom>
            <a:avLst/>
            <a:gdLst>
              <a:gd name="T0" fmla="*/ 268 w 902"/>
              <a:gd name="T1" fmla="*/ 575 h 901"/>
              <a:gd name="T2" fmla="*/ 207 w 902"/>
              <a:gd name="T3" fmla="*/ 555 h 901"/>
              <a:gd name="T4" fmla="*/ 155 w 902"/>
              <a:gd name="T5" fmla="*/ 520 h 901"/>
              <a:gd name="T6" fmla="*/ 112 w 902"/>
              <a:gd name="T7" fmla="*/ 475 h 901"/>
              <a:gd name="T8" fmla="*/ 81 w 902"/>
              <a:gd name="T9" fmla="*/ 422 h 901"/>
              <a:gd name="T10" fmla="*/ 64 w 902"/>
              <a:gd name="T11" fmla="*/ 360 h 901"/>
              <a:gd name="T12" fmla="*/ 61 w 902"/>
              <a:gd name="T13" fmla="*/ 294 h 901"/>
              <a:gd name="T14" fmla="*/ 76 w 902"/>
              <a:gd name="T15" fmla="*/ 231 h 901"/>
              <a:gd name="T16" fmla="*/ 104 w 902"/>
              <a:gd name="T17" fmla="*/ 175 h 901"/>
              <a:gd name="T18" fmla="*/ 145 w 902"/>
              <a:gd name="T19" fmla="*/ 128 h 901"/>
              <a:gd name="T20" fmla="*/ 197 w 902"/>
              <a:gd name="T21" fmla="*/ 92 h 901"/>
              <a:gd name="T22" fmla="*/ 256 w 902"/>
              <a:gd name="T23" fmla="*/ 69 h 901"/>
              <a:gd name="T24" fmla="*/ 320 w 902"/>
              <a:gd name="T25" fmla="*/ 60 h 901"/>
              <a:gd name="T26" fmla="*/ 385 w 902"/>
              <a:gd name="T27" fmla="*/ 69 h 901"/>
              <a:gd name="T28" fmla="*/ 444 w 902"/>
              <a:gd name="T29" fmla="*/ 92 h 901"/>
              <a:gd name="T30" fmla="*/ 495 w 902"/>
              <a:gd name="T31" fmla="*/ 128 h 901"/>
              <a:gd name="T32" fmla="*/ 537 w 902"/>
              <a:gd name="T33" fmla="*/ 175 h 901"/>
              <a:gd name="T34" fmla="*/ 564 w 902"/>
              <a:gd name="T35" fmla="*/ 231 h 901"/>
              <a:gd name="T36" fmla="*/ 579 w 902"/>
              <a:gd name="T37" fmla="*/ 294 h 901"/>
              <a:gd name="T38" fmla="*/ 577 w 902"/>
              <a:gd name="T39" fmla="*/ 360 h 901"/>
              <a:gd name="T40" fmla="*/ 560 w 902"/>
              <a:gd name="T41" fmla="*/ 422 h 901"/>
              <a:gd name="T42" fmla="*/ 529 w 902"/>
              <a:gd name="T43" fmla="*/ 475 h 901"/>
              <a:gd name="T44" fmla="*/ 486 w 902"/>
              <a:gd name="T45" fmla="*/ 520 h 901"/>
              <a:gd name="T46" fmla="*/ 432 w 902"/>
              <a:gd name="T47" fmla="*/ 555 h 901"/>
              <a:gd name="T48" fmla="*/ 372 w 902"/>
              <a:gd name="T49" fmla="*/ 575 h 901"/>
              <a:gd name="T50" fmla="*/ 320 w 902"/>
              <a:gd name="T51" fmla="*/ 580 h 901"/>
              <a:gd name="T52" fmla="*/ 591 w 902"/>
              <a:gd name="T53" fmla="*/ 491 h 901"/>
              <a:gd name="T54" fmla="*/ 621 w 902"/>
              <a:gd name="T55" fmla="*/ 430 h 901"/>
              <a:gd name="T56" fmla="*/ 637 w 902"/>
              <a:gd name="T57" fmla="*/ 363 h 901"/>
              <a:gd name="T58" fmla="*/ 638 w 902"/>
              <a:gd name="T59" fmla="*/ 288 h 901"/>
              <a:gd name="T60" fmla="*/ 621 w 902"/>
              <a:gd name="T61" fmla="*/ 211 h 901"/>
              <a:gd name="T62" fmla="*/ 586 w 902"/>
              <a:gd name="T63" fmla="*/ 142 h 901"/>
              <a:gd name="T64" fmla="*/ 535 w 902"/>
              <a:gd name="T65" fmla="*/ 83 h 901"/>
              <a:gd name="T66" fmla="*/ 473 w 902"/>
              <a:gd name="T67" fmla="*/ 39 h 901"/>
              <a:gd name="T68" fmla="*/ 400 w 902"/>
              <a:gd name="T69" fmla="*/ 10 h 901"/>
              <a:gd name="T70" fmla="*/ 320 w 902"/>
              <a:gd name="T71" fmla="*/ 0 h 901"/>
              <a:gd name="T72" fmla="*/ 241 w 902"/>
              <a:gd name="T73" fmla="*/ 10 h 901"/>
              <a:gd name="T74" fmla="*/ 168 w 902"/>
              <a:gd name="T75" fmla="*/ 39 h 901"/>
              <a:gd name="T76" fmla="*/ 105 w 902"/>
              <a:gd name="T77" fmla="*/ 83 h 901"/>
              <a:gd name="T78" fmla="*/ 55 w 902"/>
              <a:gd name="T79" fmla="*/ 142 h 901"/>
              <a:gd name="T80" fmla="*/ 20 w 902"/>
              <a:gd name="T81" fmla="*/ 211 h 901"/>
              <a:gd name="T82" fmla="*/ 1 w 902"/>
              <a:gd name="T83" fmla="*/ 288 h 901"/>
              <a:gd name="T84" fmla="*/ 3 w 902"/>
              <a:gd name="T85" fmla="*/ 369 h 901"/>
              <a:gd name="T86" fmla="*/ 25 w 902"/>
              <a:gd name="T87" fmla="*/ 445 h 901"/>
              <a:gd name="T88" fmla="*/ 64 w 902"/>
              <a:gd name="T89" fmla="*/ 512 h 901"/>
              <a:gd name="T90" fmla="*/ 117 w 902"/>
              <a:gd name="T91" fmla="*/ 568 h 901"/>
              <a:gd name="T92" fmla="*/ 182 w 902"/>
              <a:gd name="T93" fmla="*/ 608 h 901"/>
              <a:gd name="T94" fmla="*/ 256 w 902"/>
              <a:gd name="T95" fmla="*/ 634 h 901"/>
              <a:gd name="T96" fmla="*/ 335 w 902"/>
              <a:gd name="T97" fmla="*/ 641 h 901"/>
              <a:gd name="T98" fmla="*/ 405 w 902"/>
              <a:gd name="T99" fmla="*/ 630 h 901"/>
              <a:gd name="T100" fmla="*/ 468 w 902"/>
              <a:gd name="T101" fmla="*/ 604 h 901"/>
              <a:gd name="T102" fmla="*/ 525 w 902"/>
              <a:gd name="T103" fmla="*/ 567 h 901"/>
              <a:gd name="T104" fmla="*/ 871 w 902"/>
              <a:gd name="T105" fmla="*/ 901 h 901"/>
              <a:gd name="T106" fmla="*/ 897 w 902"/>
              <a:gd name="T107" fmla="*/ 888 h 901"/>
              <a:gd name="T108" fmla="*/ 899 w 902"/>
              <a:gd name="T109" fmla="*/ 860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02" h="901">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nvGrpSpPr>
          <p:cNvPr id="50" name="Group 49" descr="Icon of paper and pen. ">
            <a:extLst>
              <a:ext uri="{FF2B5EF4-FFF2-40B4-BE49-F238E27FC236}">
                <a16:creationId xmlns:a16="http://schemas.microsoft.com/office/drawing/2014/main" id="{2FA1B3F0-F0C6-4C2E-ABD3-6AE2AAF66A07}"/>
              </a:ext>
            </a:extLst>
          </p:cNvPr>
          <p:cNvGrpSpPr/>
          <p:nvPr/>
        </p:nvGrpSpPr>
        <p:grpSpPr>
          <a:xfrm>
            <a:off x="1989538" y="1368977"/>
            <a:ext cx="287337" cy="285750"/>
            <a:chOff x="7018338" y="4656138"/>
            <a:chExt cx="287337" cy="285750"/>
          </a:xfrm>
          <a:solidFill>
            <a:schemeClr val="bg1"/>
          </a:solidFill>
        </p:grpSpPr>
        <p:sp>
          <p:nvSpPr>
            <p:cNvPr id="51" name="Freeform 4604">
              <a:extLst>
                <a:ext uri="{FF2B5EF4-FFF2-40B4-BE49-F238E27FC236}">
                  <a16:creationId xmlns:a16="http://schemas.microsoft.com/office/drawing/2014/main" id="{F6337A0B-842D-4F0F-B93C-DA957BFFC13E}"/>
                </a:ext>
              </a:extLst>
            </p:cNvPr>
            <p:cNvSpPr>
              <a:spLocks noEditPoints="1"/>
            </p:cNvSpPr>
            <p:nvPr/>
          </p:nvSpPr>
          <p:spPr bwMode="auto">
            <a:xfrm>
              <a:off x="7018338" y="4656138"/>
              <a:ext cx="230188" cy="285750"/>
            </a:xfrm>
            <a:custGeom>
              <a:avLst/>
              <a:gdLst>
                <a:gd name="T0" fmla="*/ 351 w 723"/>
                <a:gd name="T1" fmla="*/ 416 h 903"/>
                <a:gd name="T2" fmla="*/ 348 w 723"/>
                <a:gd name="T3" fmla="*/ 400 h 903"/>
                <a:gd name="T4" fmla="*/ 362 w 723"/>
                <a:gd name="T5" fmla="*/ 391 h 903"/>
                <a:gd name="T6" fmla="*/ 525 w 723"/>
                <a:gd name="T7" fmla="*/ 398 h 903"/>
                <a:gd name="T8" fmla="*/ 525 w 723"/>
                <a:gd name="T9" fmla="*/ 414 h 903"/>
                <a:gd name="T10" fmla="*/ 513 w 723"/>
                <a:gd name="T11" fmla="*/ 572 h 903"/>
                <a:gd name="T12" fmla="*/ 349 w 723"/>
                <a:gd name="T13" fmla="*/ 565 h 903"/>
                <a:gd name="T14" fmla="*/ 349 w 723"/>
                <a:gd name="T15" fmla="*/ 548 h 903"/>
                <a:gd name="T16" fmla="*/ 513 w 723"/>
                <a:gd name="T17" fmla="*/ 542 h 903"/>
                <a:gd name="T18" fmla="*/ 526 w 723"/>
                <a:gd name="T19" fmla="*/ 551 h 903"/>
                <a:gd name="T20" fmla="*/ 523 w 723"/>
                <a:gd name="T21" fmla="*/ 568 h 903"/>
                <a:gd name="T22" fmla="*/ 362 w 723"/>
                <a:gd name="T23" fmla="*/ 722 h 903"/>
                <a:gd name="T24" fmla="*/ 348 w 723"/>
                <a:gd name="T25" fmla="*/ 713 h 903"/>
                <a:gd name="T26" fmla="*/ 351 w 723"/>
                <a:gd name="T27" fmla="*/ 696 h 903"/>
                <a:gd name="T28" fmla="*/ 515 w 723"/>
                <a:gd name="T29" fmla="*/ 693 h 903"/>
                <a:gd name="T30" fmla="*/ 528 w 723"/>
                <a:gd name="T31" fmla="*/ 704 h 903"/>
                <a:gd name="T32" fmla="*/ 521 w 723"/>
                <a:gd name="T33" fmla="*/ 720 h 903"/>
                <a:gd name="T34" fmla="*/ 232 w 723"/>
                <a:gd name="T35" fmla="*/ 405 h 903"/>
                <a:gd name="T36" fmla="*/ 198 w 723"/>
                <a:gd name="T37" fmla="*/ 381 h 903"/>
                <a:gd name="T38" fmla="*/ 200 w 723"/>
                <a:gd name="T39" fmla="*/ 365 h 903"/>
                <a:gd name="T40" fmla="*/ 217 w 723"/>
                <a:gd name="T41" fmla="*/ 362 h 903"/>
                <a:gd name="T42" fmla="*/ 296 w 723"/>
                <a:gd name="T43" fmla="*/ 302 h 903"/>
                <a:gd name="T44" fmla="*/ 312 w 723"/>
                <a:gd name="T45" fmla="*/ 306 h 903"/>
                <a:gd name="T46" fmla="*/ 315 w 723"/>
                <a:gd name="T47" fmla="*/ 321 h 903"/>
                <a:gd name="T48" fmla="*/ 226 w 723"/>
                <a:gd name="T49" fmla="*/ 556 h 903"/>
                <a:gd name="T50" fmla="*/ 197 w 723"/>
                <a:gd name="T51" fmla="*/ 529 h 903"/>
                <a:gd name="T52" fmla="*/ 203 w 723"/>
                <a:gd name="T53" fmla="*/ 514 h 903"/>
                <a:gd name="T54" fmla="*/ 219 w 723"/>
                <a:gd name="T55" fmla="*/ 514 h 903"/>
                <a:gd name="T56" fmla="*/ 298 w 723"/>
                <a:gd name="T57" fmla="*/ 451 h 903"/>
                <a:gd name="T58" fmla="*/ 314 w 723"/>
                <a:gd name="T59" fmla="*/ 458 h 903"/>
                <a:gd name="T60" fmla="*/ 314 w 723"/>
                <a:gd name="T61" fmla="*/ 475 h 903"/>
                <a:gd name="T62" fmla="*/ 155 w 723"/>
                <a:gd name="T63" fmla="*/ 238 h 903"/>
                <a:gd name="T64" fmla="*/ 208 w 723"/>
                <a:gd name="T65" fmla="*/ 197 h 903"/>
                <a:gd name="T66" fmla="*/ 164 w 723"/>
                <a:gd name="T67" fmla="*/ 236 h 903"/>
                <a:gd name="T68" fmla="*/ 31 w 723"/>
                <a:gd name="T69" fmla="*/ 125 h 903"/>
                <a:gd name="T70" fmla="*/ 53 w 723"/>
                <a:gd name="T71" fmla="*/ 68 h 903"/>
                <a:gd name="T72" fmla="*/ 101 w 723"/>
                <a:gd name="T73" fmla="*/ 35 h 903"/>
                <a:gd name="T74" fmla="*/ 150 w 723"/>
                <a:gd name="T75" fmla="*/ 36 h 903"/>
                <a:gd name="T76" fmla="*/ 210 w 723"/>
                <a:gd name="T77" fmla="*/ 80 h 903"/>
                <a:gd name="T78" fmla="*/ 226 w 723"/>
                <a:gd name="T79" fmla="*/ 143 h 903"/>
                <a:gd name="T80" fmla="*/ 125 w 723"/>
                <a:gd name="T81" fmla="*/ 154 h 903"/>
                <a:gd name="T82" fmla="*/ 136 w 723"/>
                <a:gd name="T83" fmla="*/ 0 h 903"/>
                <a:gd name="T84" fmla="*/ 104 w 723"/>
                <a:gd name="T85" fmla="*/ 2 h 903"/>
                <a:gd name="T86" fmla="*/ 39 w 723"/>
                <a:gd name="T87" fmla="*/ 40 h 903"/>
                <a:gd name="T88" fmla="*/ 4 w 723"/>
                <a:gd name="T89" fmla="*/ 108 h 903"/>
                <a:gd name="T90" fmla="*/ 4 w 723"/>
                <a:gd name="T91" fmla="*/ 625 h 903"/>
                <a:gd name="T92" fmla="*/ 121 w 723"/>
                <a:gd name="T93" fmla="*/ 632 h 903"/>
                <a:gd name="T94" fmla="*/ 128 w 723"/>
                <a:gd name="T95" fmla="*/ 901 h 903"/>
                <a:gd name="T96" fmla="*/ 593 w 723"/>
                <a:gd name="T97" fmla="*/ 902 h 903"/>
                <a:gd name="T98" fmla="*/ 603 w 723"/>
                <a:gd name="T99" fmla="*/ 888 h 903"/>
                <a:gd name="T100" fmla="*/ 660 w 723"/>
                <a:gd name="T101" fmla="*/ 248 h 903"/>
                <a:gd name="T102" fmla="*/ 708 w 723"/>
                <a:gd name="T103" fmla="*/ 194 h 903"/>
                <a:gd name="T104" fmla="*/ 723 w 723"/>
                <a:gd name="T105" fmla="*/ 121 h 903"/>
                <a:gd name="T106" fmla="*/ 691 w 723"/>
                <a:gd name="T107" fmla="*/ 50 h 903"/>
                <a:gd name="T108" fmla="*/ 627 w 723"/>
                <a:gd name="T109" fmla="*/ 6 h 9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3" h="90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9" name="Freeform 4605">
              <a:extLst>
                <a:ext uri="{FF2B5EF4-FFF2-40B4-BE49-F238E27FC236}">
                  <a16:creationId xmlns:a16="http://schemas.microsoft.com/office/drawing/2014/main" id="{1D074A71-FBEB-4855-BA1E-068499BF4C3E}"/>
                </a:ext>
              </a:extLst>
            </p:cNvPr>
            <p:cNvSpPr>
              <a:spLocks/>
            </p:cNvSpPr>
            <p:nvPr/>
          </p:nvSpPr>
          <p:spPr bwMode="auto">
            <a:xfrm>
              <a:off x="7239000" y="4722813"/>
              <a:ext cx="66675" cy="128588"/>
            </a:xfrm>
            <a:custGeom>
              <a:avLst/>
              <a:gdLst>
                <a:gd name="T0" fmla="*/ 123 w 210"/>
                <a:gd name="T1" fmla="*/ 1 h 407"/>
                <a:gd name="T2" fmla="*/ 101 w 210"/>
                <a:gd name="T3" fmla="*/ 8 h 407"/>
                <a:gd name="T4" fmla="*/ 82 w 210"/>
                <a:gd name="T5" fmla="*/ 21 h 407"/>
                <a:gd name="T6" fmla="*/ 67 w 210"/>
                <a:gd name="T7" fmla="*/ 37 h 407"/>
                <a:gd name="T8" fmla="*/ 50 w 210"/>
                <a:gd name="T9" fmla="*/ 47 h 407"/>
                <a:gd name="T10" fmla="*/ 33 w 210"/>
                <a:gd name="T11" fmla="*/ 54 h 407"/>
                <a:gd name="T12" fmla="*/ 23 w 210"/>
                <a:gd name="T13" fmla="*/ 61 h 407"/>
                <a:gd name="T14" fmla="*/ 14 w 210"/>
                <a:gd name="T15" fmla="*/ 70 h 407"/>
                <a:gd name="T16" fmla="*/ 7 w 210"/>
                <a:gd name="T17" fmla="*/ 81 h 407"/>
                <a:gd name="T18" fmla="*/ 2 w 210"/>
                <a:gd name="T19" fmla="*/ 95 h 407"/>
                <a:gd name="T20" fmla="*/ 0 w 210"/>
                <a:gd name="T21" fmla="*/ 110 h 407"/>
                <a:gd name="T22" fmla="*/ 0 w 210"/>
                <a:gd name="T23" fmla="*/ 393 h 407"/>
                <a:gd name="T24" fmla="*/ 1 w 210"/>
                <a:gd name="T25" fmla="*/ 398 h 407"/>
                <a:gd name="T26" fmla="*/ 3 w 210"/>
                <a:gd name="T27" fmla="*/ 403 h 407"/>
                <a:gd name="T28" fmla="*/ 9 w 210"/>
                <a:gd name="T29" fmla="*/ 406 h 407"/>
                <a:gd name="T30" fmla="*/ 14 w 210"/>
                <a:gd name="T31" fmla="*/ 407 h 407"/>
                <a:gd name="T32" fmla="*/ 20 w 210"/>
                <a:gd name="T33" fmla="*/ 406 h 407"/>
                <a:gd name="T34" fmla="*/ 24 w 210"/>
                <a:gd name="T35" fmla="*/ 403 h 407"/>
                <a:gd name="T36" fmla="*/ 28 w 210"/>
                <a:gd name="T37" fmla="*/ 398 h 407"/>
                <a:gd name="T38" fmla="*/ 29 w 210"/>
                <a:gd name="T39" fmla="*/ 393 h 407"/>
                <a:gd name="T40" fmla="*/ 30 w 210"/>
                <a:gd name="T41" fmla="*/ 110 h 407"/>
                <a:gd name="T42" fmla="*/ 35 w 210"/>
                <a:gd name="T43" fmla="*/ 95 h 407"/>
                <a:gd name="T44" fmla="*/ 42 w 210"/>
                <a:gd name="T45" fmla="*/ 84 h 407"/>
                <a:gd name="T46" fmla="*/ 54 w 210"/>
                <a:gd name="T47" fmla="*/ 78 h 407"/>
                <a:gd name="T48" fmla="*/ 59 w 210"/>
                <a:gd name="T49" fmla="*/ 331 h 407"/>
                <a:gd name="T50" fmla="*/ 210 w 210"/>
                <a:gd name="T51" fmla="*/ 60 h 407"/>
                <a:gd name="T52" fmla="*/ 209 w 210"/>
                <a:gd name="T53" fmla="*/ 49 h 407"/>
                <a:gd name="T54" fmla="*/ 203 w 210"/>
                <a:gd name="T55" fmla="*/ 39 h 407"/>
                <a:gd name="T56" fmla="*/ 186 w 210"/>
                <a:gd name="T57" fmla="*/ 20 h 407"/>
                <a:gd name="T58" fmla="*/ 162 w 210"/>
                <a:gd name="T59" fmla="*/ 5 h 407"/>
                <a:gd name="T60" fmla="*/ 149 w 210"/>
                <a:gd name="T61" fmla="*/ 1 h 407"/>
                <a:gd name="T62" fmla="*/ 135 w 210"/>
                <a:gd name="T63" fmla="*/ 0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0" h="407">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4606">
              <a:extLst>
                <a:ext uri="{FF2B5EF4-FFF2-40B4-BE49-F238E27FC236}">
                  <a16:creationId xmlns:a16="http://schemas.microsoft.com/office/drawing/2014/main" id="{BD829E04-6F8B-4CD1-B1AB-1428DE5ACE15}"/>
                </a:ext>
              </a:extLst>
            </p:cNvPr>
            <p:cNvSpPr>
              <a:spLocks/>
            </p:cNvSpPr>
            <p:nvPr/>
          </p:nvSpPr>
          <p:spPr bwMode="auto">
            <a:xfrm>
              <a:off x="7258050" y="4913313"/>
              <a:ext cx="47625" cy="28575"/>
            </a:xfrm>
            <a:custGeom>
              <a:avLst/>
              <a:gdLst>
                <a:gd name="T0" fmla="*/ 0 w 151"/>
                <a:gd name="T1" fmla="*/ 14 h 90"/>
                <a:gd name="T2" fmla="*/ 0 w 151"/>
                <a:gd name="T3" fmla="*/ 22 h 90"/>
                <a:gd name="T4" fmla="*/ 2 w 151"/>
                <a:gd name="T5" fmla="*/ 29 h 90"/>
                <a:gd name="T6" fmla="*/ 4 w 151"/>
                <a:gd name="T7" fmla="*/ 37 h 90"/>
                <a:gd name="T8" fmla="*/ 6 w 151"/>
                <a:gd name="T9" fmla="*/ 44 h 90"/>
                <a:gd name="T10" fmla="*/ 9 w 151"/>
                <a:gd name="T11" fmla="*/ 50 h 90"/>
                <a:gd name="T12" fmla="*/ 14 w 151"/>
                <a:gd name="T13" fmla="*/ 56 h 90"/>
                <a:gd name="T14" fmla="*/ 18 w 151"/>
                <a:gd name="T15" fmla="*/ 62 h 90"/>
                <a:gd name="T16" fmla="*/ 23 w 151"/>
                <a:gd name="T17" fmla="*/ 67 h 90"/>
                <a:gd name="T18" fmla="*/ 29 w 151"/>
                <a:gd name="T19" fmla="*/ 72 h 90"/>
                <a:gd name="T20" fmla="*/ 34 w 151"/>
                <a:gd name="T21" fmla="*/ 76 h 90"/>
                <a:gd name="T22" fmla="*/ 40 w 151"/>
                <a:gd name="T23" fmla="*/ 81 h 90"/>
                <a:gd name="T24" fmla="*/ 47 w 151"/>
                <a:gd name="T25" fmla="*/ 84 h 90"/>
                <a:gd name="T26" fmla="*/ 54 w 151"/>
                <a:gd name="T27" fmla="*/ 87 h 90"/>
                <a:gd name="T28" fmla="*/ 61 w 151"/>
                <a:gd name="T29" fmla="*/ 89 h 90"/>
                <a:gd name="T30" fmla="*/ 68 w 151"/>
                <a:gd name="T31" fmla="*/ 90 h 90"/>
                <a:gd name="T32" fmla="*/ 76 w 151"/>
                <a:gd name="T33" fmla="*/ 90 h 90"/>
                <a:gd name="T34" fmla="*/ 83 w 151"/>
                <a:gd name="T35" fmla="*/ 90 h 90"/>
                <a:gd name="T36" fmla="*/ 90 w 151"/>
                <a:gd name="T37" fmla="*/ 89 h 90"/>
                <a:gd name="T38" fmla="*/ 96 w 151"/>
                <a:gd name="T39" fmla="*/ 87 h 90"/>
                <a:gd name="T40" fmla="*/ 103 w 151"/>
                <a:gd name="T41" fmla="*/ 83 h 90"/>
                <a:gd name="T42" fmla="*/ 109 w 151"/>
                <a:gd name="T43" fmla="*/ 80 h 90"/>
                <a:gd name="T44" fmla="*/ 116 w 151"/>
                <a:gd name="T45" fmla="*/ 76 h 90"/>
                <a:gd name="T46" fmla="*/ 121 w 151"/>
                <a:gd name="T47" fmla="*/ 71 h 90"/>
                <a:gd name="T48" fmla="*/ 127 w 151"/>
                <a:gd name="T49" fmla="*/ 65 h 90"/>
                <a:gd name="T50" fmla="*/ 131 w 151"/>
                <a:gd name="T51" fmla="*/ 60 h 90"/>
                <a:gd name="T52" fmla="*/ 137 w 151"/>
                <a:gd name="T53" fmla="*/ 53 h 90"/>
                <a:gd name="T54" fmla="*/ 140 w 151"/>
                <a:gd name="T55" fmla="*/ 45 h 90"/>
                <a:gd name="T56" fmla="*/ 144 w 151"/>
                <a:gd name="T57" fmla="*/ 37 h 90"/>
                <a:gd name="T58" fmla="*/ 147 w 151"/>
                <a:gd name="T59" fmla="*/ 29 h 90"/>
                <a:gd name="T60" fmla="*/ 150 w 151"/>
                <a:gd name="T61" fmla="*/ 20 h 90"/>
                <a:gd name="T62" fmla="*/ 151 w 151"/>
                <a:gd name="T63" fmla="*/ 10 h 90"/>
                <a:gd name="T64" fmla="*/ 151 w 151"/>
                <a:gd name="T65" fmla="*/ 0 h 90"/>
                <a:gd name="T66" fmla="*/ 0 w 151"/>
                <a:gd name="T67" fmla="*/ 0 h 90"/>
                <a:gd name="T68" fmla="*/ 0 w 151"/>
                <a:gd name="T69" fmla="*/ 14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1" h="90">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Rectangle 4607">
              <a:extLst>
                <a:ext uri="{FF2B5EF4-FFF2-40B4-BE49-F238E27FC236}">
                  <a16:creationId xmlns:a16="http://schemas.microsoft.com/office/drawing/2014/main" id="{99EDB192-0D59-41C6-AD02-EC166F03C927}"/>
                </a:ext>
              </a:extLst>
            </p:cNvPr>
            <p:cNvSpPr>
              <a:spLocks noChangeArrowheads="1"/>
            </p:cNvSpPr>
            <p:nvPr/>
          </p:nvSpPr>
          <p:spPr bwMode="auto">
            <a:xfrm>
              <a:off x="7258050" y="4837113"/>
              <a:ext cx="47625"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2" name="Group 81" descr="Icon of computer monitor. ">
            <a:extLst>
              <a:ext uri="{FF2B5EF4-FFF2-40B4-BE49-F238E27FC236}">
                <a16:creationId xmlns:a16="http://schemas.microsoft.com/office/drawing/2014/main" id="{9418C6B8-1E51-409C-A0E5-16AE173CE45B}"/>
              </a:ext>
            </a:extLst>
          </p:cNvPr>
          <p:cNvGrpSpPr/>
          <p:nvPr/>
        </p:nvGrpSpPr>
        <p:grpSpPr>
          <a:xfrm>
            <a:off x="3133330" y="1382471"/>
            <a:ext cx="287338" cy="258762"/>
            <a:chOff x="879475" y="817563"/>
            <a:chExt cx="287338" cy="258762"/>
          </a:xfrm>
          <a:solidFill>
            <a:schemeClr val="bg1"/>
          </a:solidFill>
        </p:grpSpPr>
        <p:sp>
          <p:nvSpPr>
            <p:cNvPr id="83" name="Freeform 1593">
              <a:extLst>
                <a:ext uri="{FF2B5EF4-FFF2-40B4-BE49-F238E27FC236}">
                  <a16:creationId xmlns:a16="http://schemas.microsoft.com/office/drawing/2014/main" id="{671BC17B-6D08-4ADE-B6A7-ECAE4A5EA576}"/>
                </a:ext>
              </a:extLst>
            </p:cNvPr>
            <p:cNvSpPr>
              <a:spLocks/>
            </p:cNvSpPr>
            <p:nvPr/>
          </p:nvSpPr>
          <p:spPr bwMode="auto">
            <a:xfrm>
              <a:off x="879475" y="817563"/>
              <a:ext cx="287338" cy="171450"/>
            </a:xfrm>
            <a:custGeom>
              <a:avLst/>
              <a:gdLst>
                <a:gd name="T0" fmla="*/ 829 w 904"/>
                <a:gd name="T1" fmla="*/ 0 h 544"/>
                <a:gd name="T2" fmla="*/ 75 w 904"/>
                <a:gd name="T3" fmla="*/ 0 h 544"/>
                <a:gd name="T4" fmla="*/ 67 w 904"/>
                <a:gd name="T5" fmla="*/ 2 h 544"/>
                <a:gd name="T6" fmla="*/ 59 w 904"/>
                <a:gd name="T7" fmla="*/ 3 h 544"/>
                <a:gd name="T8" fmla="*/ 53 w 904"/>
                <a:gd name="T9" fmla="*/ 4 h 544"/>
                <a:gd name="T10" fmla="*/ 46 w 904"/>
                <a:gd name="T11" fmla="*/ 7 h 544"/>
                <a:gd name="T12" fmla="*/ 40 w 904"/>
                <a:gd name="T13" fmla="*/ 10 h 544"/>
                <a:gd name="T14" fmla="*/ 33 w 904"/>
                <a:gd name="T15" fmla="*/ 14 h 544"/>
                <a:gd name="T16" fmla="*/ 27 w 904"/>
                <a:gd name="T17" fmla="*/ 18 h 544"/>
                <a:gd name="T18" fmla="*/ 22 w 904"/>
                <a:gd name="T19" fmla="*/ 23 h 544"/>
                <a:gd name="T20" fmla="*/ 16 w 904"/>
                <a:gd name="T21" fmla="*/ 28 h 544"/>
                <a:gd name="T22" fmla="*/ 12 w 904"/>
                <a:gd name="T23" fmla="*/ 34 h 544"/>
                <a:gd name="T24" fmla="*/ 9 w 904"/>
                <a:gd name="T25" fmla="*/ 40 h 544"/>
                <a:gd name="T26" fmla="*/ 5 w 904"/>
                <a:gd name="T27" fmla="*/ 47 h 544"/>
                <a:gd name="T28" fmla="*/ 3 w 904"/>
                <a:gd name="T29" fmla="*/ 54 h 544"/>
                <a:gd name="T30" fmla="*/ 1 w 904"/>
                <a:gd name="T31" fmla="*/ 61 h 544"/>
                <a:gd name="T32" fmla="*/ 0 w 904"/>
                <a:gd name="T33" fmla="*/ 69 h 544"/>
                <a:gd name="T34" fmla="*/ 0 w 904"/>
                <a:gd name="T35" fmla="*/ 77 h 544"/>
                <a:gd name="T36" fmla="*/ 0 w 904"/>
                <a:gd name="T37" fmla="*/ 544 h 544"/>
                <a:gd name="T38" fmla="*/ 904 w 904"/>
                <a:gd name="T39" fmla="*/ 544 h 544"/>
                <a:gd name="T40" fmla="*/ 904 w 904"/>
                <a:gd name="T41" fmla="*/ 77 h 544"/>
                <a:gd name="T42" fmla="*/ 904 w 904"/>
                <a:gd name="T43" fmla="*/ 69 h 544"/>
                <a:gd name="T44" fmla="*/ 903 w 904"/>
                <a:gd name="T45" fmla="*/ 61 h 544"/>
                <a:gd name="T46" fmla="*/ 901 w 904"/>
                <a:gd name="T47" fmla="*/ 54 h 544"/>
                <a:gd name="T48" fmla="*/ 899 w 904"/>
                <a:gd name="T49" fmla="*/ 47 h 544"/>
                <a:gd name="T50" fmla="*/ 896 w 904"/>
                <a:gd name="T51" fmla="*/ 40 h 544"/>
                <a:gd name="T52" fmla="*/ 892 w 904"/>
                <a:gd name="T53" fmla="*/ 34 h 544"/>
                <a:gd name="T54" fmla="*/ 888 w 904"/>
                <a:gd name="T55" fmla="*/ 28 h 544"/>
                <a:gd name="T56" fmla="*/ 882 w 904"/>
                <a:gd name="T57" fmla="*/ 23 h 544"/>
                <a:gd name="T58" fmla="*/ 877 w 904"/>
                <a:gd name="T59" fmla="*/ 18 h 544"/>
                <a:gd name="T60" fmla="*/ 871 w 904"/>
                <a:gd name="T61" fmla="*/ 14 h 544"/>
                <a:gd name="T62" fmla="*/ 866 w 904"/>
                <a:gd name="T63" fmla="*/ 10 h 544"/>
                <a:gd name="T64" fmla="*/ 859 w 904"/>
                <a:gd name="T65" fmla="*/ 7 h 544"/>
                <a:gd name="T66" fmla="*/ 851 w 904"/>
                <a:gd name="T67" fmla="*/ 4 h 544"/>
                <a:gd name="T68" fmla="*/ 845 w 904"/>
                <a:gd name="T69" fmla="*/ 3 h 544"/>
                <a:gd name="T70" fmla="*/ 837 w 904"/>
                <a:gd name="T71" fmla="*/ 2 h 544"/>
                <a:gd name="T72" fmla="*/ 829 w 904"/>
                <a:gd name="T73" fmla="*/ 0 h 5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4" h="54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594">
              <a:extLst>
                <a:ext uri="{FF2B5EF4-FFF2-40B4-BE49-F238E27FC236}">
                  <a16:creationId xmlns:a16="http://schemas.microsoft.com/office/drawing/2014/main" id="{2A229F37-7B67-4EE7-B334-2F3DE95D8A44}"/>
                </a:ext>
              </a:extLst>
            </p:cNvPr>
            <p:cNvSpPr>
              <a:spLocks noEditPoints="1"/>
            </p:cNvSpPr>
            <p:nvPr/>
          </p:nvSpPr>
          <p:spPr bwMode="auto">
            <a:xfrm>
              <a:off x="879475" y="1000125"/>
              <a:ext cx="287338" cy="76200"/>
            </a:xfrm>
            <a:custGeom>
              <a:avLst/>
              <a:gdLst>
                <a:gd name="T0" fmla="*/ 459 w 904"/>
                <a:gd name="T1" fmla="*/ 29 h 241"/>
                <a:gd name="T2" fmla="*/ 469 w 904"/>
                <a:gd name="T3" fmla="*/ 35 h 241"/>
                <a:gd name="T4" fmla="*/ 478 w 904"/>
                <a:gd name="T5" fmla="*/ 43 h 241"/>
                <a:gd name="T6" fmla="*/ 482 w 904"/>
                <a:gd name="T7" fmla="*/ 54 h 241"/>
                <a:gd name="T8" fmla="*/ 482 w 904"/>
                <a:gd name="T9" fmla="*/ 66 h 241"/>
                <a:gd name="T10" fmla="*/ 478 w 904"/>
                <a:gd name="T11" fmla="*/ 77 h 241"/>
                <a:gd name="T12" fmla="*/ 469 w 904"/>
                <a:gd name="T13" fmla="*/ 85 h 241"/>
                <a:gd name="T14" fmla="*/ 459 w 904"/>
                <a:gd name="T15" fmla="*/ 89 h 241"/>
                <a:gd name="T16" fmla="*/ 447 w 904"/>
                <a:gd name="T17" fmla="*/ 89 h 241"/>
                <a:gd name="T18" fmla="*/ 436 w 904"/>
                <a:gd name="T19" fmla="*/ 85 h 241"/>
                <a:gd name="T20" fmla="*/ 427 w 904"/>
                <a:gd name="T21" fmla="*/ 77 h 241"/>
                <a:gd name="T22" fmla="*/ 422 w 904"/>
                <a:gd name="T23" fmla="*/ 66 h 241"/>
                <a:gd name="T24" fmla="*/ 422 w 904"/>
                <a:gd name="T25" fmla="*/ 54 h 241"/>
                <a:gd name="T26" fmla="*/ 427 w 904"/>
                <a:gd name="T27" fmla="*/ 43 h 241"/>
                <a:gd name="T28" fmla="*/ 436 w 904"/>
                <a:gd name="T29" fmla="*/ 35 h 241"/>
                <a:gd name="T30" fmla="*/ 447 w 904"/>
                <a:gd name="T31" fmla="*/ 31 h 241"/>
                <a:gd name="T32" fmla="*/ 452 w 904"/>
                <a:gd name="T33" fmla="*/ 29 h 241"/>
                <a:gd name="T34" fmla="*/ 0 w 904"/>
                <a:gd name="T35" fmla="*/ 83 h 241"/>
                <a:gd name="T36" fmla="*/ 3 w 904"/>
                <a:gd name="T37" fmla="*/ 97 h 241"/>
                <a:gd name="T38" fmla="*/ 9 w 904"/>
                <a:gd name="T39" fmla="*/ 110 h 241"/>
                <a:gd name="T40" fmla="*/ 16 w 904"/>
                <a:gd name="T41" fmla="*/ 122 h 241"/>
                <a:gd name="T42" fmla="*/ 27 w 904"/>
                <a:gd name="T43" fmla="*/ 132 h 241"/>
                <a:gd name="T44" fmla="*/ 40 w 904"/>
                <a:gd name="T45" fmla="*/ 141 h 241"/>
                <a:gd name="T46" fmla="*/ 53 w 904"/>
                <a:gd name="T47" fmla="*/ 147 h 241"/>
                <a:gd name="T48" fmla="*/ 67 w 904"/>
                <a:gd name="T49" fmla="*/ 150 h 241"/>
                <a:gd name="T50" fmla="*/ 437 w 904"/>
                <a:gd name="T51" fmla="*/ 150 h 241"/>
                <a:gd name="T52" fmla="*/ 195 w 904"/>
                <a:gd name="T53" fmla="*/ 211 h 241"/>
                <a:gd name="T54" fmla="*/ 190 w 904"/>
                <a:gd name="T55" fmla="*/ 212 h 241"/>
                <a:gd name="T56" fmla="*/ 186 w 904"/>
                <a:gd name="T57" fmla="*/ 215 h 241"/>
                <a:gd name="T58" fmla="*/ 182 w 904"/>
                <a:gd name="T59" fmla="*/ 220 h 241"/>
                <a:gd name="T60" fmla="*/ 181 w 904"/>
                <a:gd name="T61" fmla="*/ 225 h 241"/>
                <a:gd name="T62" fmla="*/ 182 w 904"/>
                <a:gd name="T63" fmla="*/ 232 h 241"/>
                <a:gd name="T64" fmla="*/ 186 w 904"/>
                <a:gd name="T65" fmla="*/ 236 h 241"/>
                <a:gd name="T66" fmla="*/ 190 w 904"/>
                <a:gd name="T67" fmla="*/ 240 h 241"/>
                <a:gd name="T68" fmla="*/ 195 w 904"/>
                <a:gd name="T69" fmla="*/ 241 h 241"/>
                <a:gd name="T70" fmla="*/ 742 w 904"/>
                <a:gd name="T71" fmla="*/ 241 h 241"/>
                <a:gd name="T72" fmla="*/ 747 w 904"/>
                <a:gd name="T73" fmla="*/ 239 h 241"/>
                <a:gd name="T74" fmla="*/ 752 w 904"/>
                <a:gd name="T75" fmla="*/ 234 h 241"/>
                <a:gd name="T76" fmla="*/ 754 w 904"/>
                <a:gd name="T77" fmla="*/ 229 h 241"/>
                <a:gd name="T78" fmla="*/ 754 w 904"/>
                <a:gd name="T79" fmla="*/ 223 h 241"/>
                <a:gd name="T80" fmla="*/ 752 w 904"/>
                <a:gd name="T81" fmla="*/ 218 h 241"/>
                <a:gd name="T82" fmla="*/ 747 w 904"/>
                <a:gd name="T83" fmla="*/ 213 h 241"/>
                <a:gd name="T84" fmla="*/ 742 w 904"/>
                <a:gd name="T85" fmla="*/ 211 h 241"/>
                <a:gd name="T86" fmla="*/ 468 w 904"/>
                <a:gd name="T87" fmla="*/ 211 h 241"/>
                <a:gd name="T88" fmla="*/ 829 w 904"/>
                <a:gd name="T89" fmla="*/ 150 h 241"/>
                <a:gd name="T90" fmla="*/ 845 w 904"/>
                <a:gd name="T91" fmla="*/ 149 h 241"/>
                <a:gd name="T92" fmla="*/ 859 w 904"/>
                <a:gd name="T93" fmla="*/ 145 h 241"/>
                <a:gd name="T94" fmla="*/ 871 w 904"/>
                <a:gd name="T95" fmla="*/ 137 h 241"/>
                <a:gd name="T96" fmla="*/ 882 w 904"/>
                <a:gd name="T97" fmla="*/ 128 h 241"/>
                <a:gd name="T98" fmla="*/ 892 w 904"/>
                <a:gd name="T99" fmla="*/ 117 h 241"/>
                <a:gd name="T100" fmla="*/ 899 w 904"/>
                <a:gd name="T101" fmla="*/ 104 h 241"/>
                <a:gd name="T102" fmla="*/ 903 w 904"/>
                <a:gd name="T103" fmla="*/ 90 h 241"/>
                <a:gd name="T104" fmla="*/ 904 w 904"/>
                <a:gd name="T105" fmla="*/ 75 h 241"/>
                <a:gd name="T106" fmla="*/ 0 w 904"/>
                <a:gd name="T107"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04" h="241">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85" name="Group 84" descr="Icon of computer monitors.">
            <a:extLst>
              <a:ext uri="{FF2B5EF4-FFF2-40B4-BE49-F238E27FC236}">
                <a16:creationId xmlns:a16="http://schemas.microsoft.com/office/drawing/2014/main" id="{A97EEAA0-CE6D-46A9-9837-67DD5CDA8CE9}"/>
              </a:ext>
            </a:extLst>
          </p:cNvPr>
          <p:cNvGrpSpPr/>
          <p:nvPr/>
        </p:nvGrpSpPr>
        <p:grpSpPr>
          <a:xfrm>
            <a:off x="4277123" y="1359245"/>
            <a:ext cx="287338" cy="258762"/>
            <a:chOff x="304800" y="5129213"/>
            <a:chExt cx="287338" cy="258762"/>
          </a:xfrm>
          <a:solidFill>
            <a:schemeClr val="bg1"/>
          </a:solidFill>
        </p:grpSpPr>
        <p:sp>
          <p:nvSpPr>
            <p:cNvPr id="86" name="Freeform 1630">
              <a:extLst>
                <a:ext uri="{FF2B5EF4-FFF2-40B4-BE49-F238E27FC236}">
                  <a16:creationId xmlns:a16="http://schemas.microsoft.com/office/drawing/2014/main" id="{CD9DD3B0-9FD5-473E-A718-FEFF0355FBCA}"/>
                </a:ext>
              </a:extLst>
            </p:cNvPr>
            <p:cNvSpPr>
              <a:spLocks/>
            </p:cNvSpPr>
            <p:nvPr/>
          </p:nvSpPr>
          <p:spPr bwMode="auto">
            <a:xfrm>
              <a:off x="381000" y="5224463"/>
              <a:ext cx="134938" cy="38100"/>
            </a:xfrm>
            <a:custGeom>
              <a:avLst/>
              <a:gdLst>
                <a:gd name="T0" fmla="*/ 176 w 423"/>
                <a:gd name="T1" fmla="*/ 120 h 120"/>
                <a:gd name="T2" fmla="*/ 247 w 423"/>
                <a:gd name="T3" fmla="*/ 120 h 120"/>
                <a:gd name="T4" fmla="*/ 252 w 423"/>
                <a:gd name="T5" fmla="*/ 108 h 120"/>
                <a:gd name="T6" fmla="*/ 260 w 423"/>
                <a:gd name="T7" fmla="*/ 97 h 120"/>
                <a:gd name="T8" fmla="*/ 269 w 423"/>
                <a:gd name="T9" fmla="*/ 86 h 120"/>
                <a:gd name="T10" fmla="*/ 280 w 423"/>
                <a:gd name="T11" fmla="*/ 77 h 120"/>
                <a:gd name="T12" fmla="*/ 291 w 423"/>
                <a:gd name="T13" fmla="*/ 71 h 120"/>
                <a:gd name="T14" fmla="*/ 304 w 423"/>
                <a:gd name="T15" fmla="*/ 65 h 120"/>
                <a:gd name="T16" fmla="*/ 311 w 423"/>
                <a:gd name="T17" fmla="*/ 63 h 120"/>
                <a:gd name="T18" fmla="*/ 318 w 423"/>
                <a:gd name="T19" fmla="*/ 62 h 120"/>
                <a:gd name="T20" fmla="*/ 325 w 423"/>
                <a:gd name="T21" fmla="*/ 61 h 120"/>
                <a:gd name="T22" fmla="*/ 332 w 423"/>
                <a:gd name="T23" fmla="*/ 61 h 120"/>
                <a:gd name="T24" fmla="*/ 423 w 423"/>
                <a:gd name="T25" fmla="*/ 61 h 120"/>
                <a:gd name="T26" fmla="*/ 423 w 423"/>
                <a:gd name="T27" fmla="*/ 31 h 120"/>
                <a:gd name="T28" fmla="*/ 423 w 423"/>
                <a:gd name="T29" fmla="*/ 22 h 120"/>
                <a:gd name="T30" fmla="*/ 420 w 423"/>
                <a:gd name="T31" fmla="*/ 14 h 120"/>
                <a:gd name="T32" fmla="*/ 418 w 423"/>
                <a:gd name="T33" fmla="*/ 8 h 120"/>
                <a:gd name="T34" fmla="*/ 415 w 423"/>
                <a:gd name="T35" fmla="*/ 0 h 120"/>
                <a:gd name="T36" fmla="*/ 363 w 423"/>
                <a:gd name="T37" fmla="*/ 0 h 120"/>
                <a:gd name="T38" fmla="*/ 61 w 423"/>
                <a:gd name="T39" fmla="*/ 0 h 120"/>
                <a:gd name="T40" fmla="*/ 9 w 423"/>
                <a:gd name="T41" fmla="*/ 0 h 120"/>
                <a:gd name="T42" fmla="*/ 6 w 423"/>
                <a:gd name="T43" fmla="*/ 8 h 120"/>
                <a:gd name="T44" fmla="*/ 2 w 423"/>
                <a:gd name="T45" fmla="*/ 14 h 120"/>
                <a:gd name="T46" fmla="*/ 1 w 423"/>
                <a:gd name="T47" fmla="*/ 22 h 120"/>
                <a:gd name="T48" fmla="*/ 0 w 423"/>
                <a:gd name="T49" fmla="*/ 31 h 120"/>
                <a:gd name="T50" fmla="*/ 0 w 423"/>
                <a:gd name="T51" fmla="*/ 61 h 120"/>
                <a:gd name="T52" fmla="*/ 91 w 423"/>
                <a:gd name="T53" fmla="*/ 61 h 120"/>
                <a:gd name="T54" fmla="*/ 99 w 423"/>
                <a:gd name="T55" fmla="*/ 61 h 120"/>
                <a:gd name="T56" fmla="*/ 105 w 423"/>
                <a:gd name="T57" fmla="*/ 62 h 120"/>
                <a:gd name="T58" fmla="*/ 112 w 423"/>
                <a:gd name="T59" fmla="*/ 63 h 120"/>
                <a:gd name="T60" fmla="*/ 120 w 423"/>
                <a:gd name="T61" fmla="*/ 65 h 120"/>
                <a:gd name="T62" fmla="*/ 132 w 423"/>
                <a:gd name="T63" fmla="*/ 71 h 120"/>
                <a:gd name="T64" fmla="*/ 144 w 423"/>
                <a:gd name="T65" fmla="*/ 77 h 120"/>
                <a:gd name="T66" fmla="*/ 154 w 423"/>
                <a:gd name="T67" fmla="*/ 86 h 120"/>
                <a:gd name="T68" fmla="*/ 163 w 423"/>
                <a:gd name="T69" fmla="*/ 97 h 120"/>
                <a:gd name="T70" fmla="*/ 170 w 423"/>
                <a:gd name="T71" fmla="*/ 108 h 120"/>
                <a:gd name="T72" fmla="*/ 176 w 423"/>
                <a:gd name="T73" fmla="*/ 12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3" h="120">
                  <a:moveTo>
                    <a:pt x="176" y="120"/>
                  </a:moveTo>
                  <a:lnTo>
                    <a:pt x="247" y="120"/>
                  </a:lnTo>
                  <a:lnTo>
                    <a:pt x="252" y="108"/>
                  </a:lnTo>
                  <a:lnTo>
                    <a:pt x="260" y="97"/>
                  </a:lnTo>
                  <a:lnTo>
                    <a:pt x="269" y="86"/>
                  </a:lnTo>
                  <a:lnTo>
                    <a:pt x="280" y="77"/>
                  </a:lnTo>
                  <a:lnTo>
                    <a:pt x="291" y="71"/>
                  </a:lnTo>
                  <a:lnTo>
                    <a:pt x="304" y="65"/>
                  </a:lnTo>
                  <a:lnTo>
                    <a:pt x="311" y="63"/>
                  </a:lnTo>
                  <a:lnTo>
                    <a:pt x="318" y="62"/>
                  </a:lnTo>
                  <a:lnTo>
                    <a:pt x="325" y="61"/>
                  </a:lnTo>
                  <a:lnTo>
                    <a:pt x="332" y="61"/>
                  </a:lnTo>
                  <a:lnTo>
                    <a:pt x="423" y="61"/>
                  </a:lnTo>
                  <a:lnTo>
                    <a:pt x="423" y="31"/>
                  </a:lnTo>
                  <a:lnTo>
                    <a:pt x="423" y="22"/>
                  </a:lnTo>
                  <a:lnTo>
                    <a:pt x="420" y="14"/>
                  </a:lnTo>
                  <a:lnTo>
                    <a:pt x="418" y="8"/>
                  </a:lnTo>
                  <a:lnTo>
                    <a:pt x="415" y="0"/>
                  </a:lnTo>
                  <a:lnTo>
                    <a:pt x="363" y="0"/>
                  </a:lnTo>
                  <a:lnTo>
                    <a:pt x="61" y="0"/>
                  </a:lnTo>
                  <a:lnTo>
                    <a:pt x="9" y="0"/>
                  </a:lnTo>
                  <a:lnTo>
                    <a:pt x="6" y="8"/>
                  </a:lnTo>
                  <a:lnTo>
                    <a:pt x="2" y="14"/>
                  </a:lnTo>
                  <a:lnTo>
                    <a:pt x="1" y="22"/>
                  </a:lnTo>
                  <a:lnTo>
                    <a:pt x="0" y="31"/>
                  </a:lnTo>
                  <a:lnTo>
                    <a:pt x="0" y="61"/>
                  </a:lnTo>
                  <a:lnTo>
                    <a:pt x="91" y="61"/>
                  </a:lnTo>
                  <a:lnTo>
                    <a:pt x="99" y="61"/>
                  </a:lnTo>
                  <a:lnTo>
                    <a:pt x="105" y="62"/>
                  </a:lnTo>
                  <a:lnTo>
                    <a:pt x="112" y="63"/>
                  </a:lnTo>
                  <a:lnTo>
                    <a:pt x="120" y="65"/>
                  </a:lnTo>
                  <a:lnTo>
                    <a:pt x="132" y="71"/>
                  </a:lnTo>
                  <a:lnTo>
                    <a:pt x="144" y="77"/>
                  </a:lnTo>
                  <a:lnTo>
                    <a:pt x="154" y="86"/>
                  </a:lnTo>
                  <a:lnTo>
                    <a:pt x="163" y="97"/>
                  </a:lnTo>
                  <a:lnTo>
                    <a:pt x="170" y="108"/>
                  </a:lnTo>
                  <a:lnTo>
                    <a:pt x="176" y="1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7" name="Freeform 1631">
              <a:extLst>
                <a:ext uri="{FF2B5EF4-FFF2-40B4-BE49-F238E27FC236}">
                  <a16:creationId xmlns:a16="http://schemas.microsoft.com/office/drawing/2014/main" id="{99F6D614-3AD7-472A-92A9-85406C4F4B20}"/>
                </a:ext>
              </a:extLst>
            </p:cNvPr>
            <p:cNvSpPr>
              <a:spLocks noEditPoints="1"/>
            </p:cNvSpPr>
            <p:nvPr/>
          </p:nvSpPr>
          <p:spPr bwMode="auto">
            <a:xfrm>
              <a:off x="390525" y="5129213"/>
              <a:ext cx="115888" cy="85725"/>
            </a:xfrm>
            <a:custGeom>
              <a:avLst/>
              <a:gdLst>
                <a:gd name="T0" fmla="*/ 60 w 362"/>
                <a:gd name="T1" fmla="*/ 72 h 271"/>
                <a:gd name="T2" fmla="*/ 62 w 362"/>
                <a:gd name="T3" fmla="*/ 66 h 271"/>
                <a:gd name="T4" fmla="*/ 66 w 362"/>
                <a:gd name="T5" fmla="*/ 62 h 271"/>
                <a:gd name="T6" fmla="*/ 72 w 362"/>
                <a:gd name="T7" fmla="*/ 60 h 271"/>
                <a:gd name="T8" fmla="*/ 287 w 362"/>
                <a:gd name="T9" fmla="*/ 60 h 271"/>
                <a:gd name="T10" fmla="*/ 292 w 362"/>
                <a:gd name="T11" fmla="*/ 61 h 271"/>
                <a:gd name="T12" fmla="*/ 297 w 362"/>
                <a:gd name="T13" fmla="*/ 64 h 271"/>
                <a:gd name="T14" fmla="*/ 300 w 362"/>
                <a:gd name="T15" fmla="*/ 70 h 271"/>
                <a:gd name="T16" fmla="*/ 301 w 362"/>
                <a:gd name="T17" fmla="*/ 75 h 271"/>
                <a:gd name="T18" fmla="*/ 301 w 362"/>
                <a:gd name="T19" fmla="*/ 229 h 271"/>
                <a:gd name="T20" fmla="*/ 299 w 362"/>
                <a:gd name="T21" fmla="*/ 234 h 271"/>
                <a:gd name="T22" fmla="*/ 294 w 362"/>
                <a:gd name="T23" fmla="*/ 239 h 271"/>
                <a:gd name="T24" fmla="*/ 289 w 362"/>
                <a:gd name="T25" fmla="*/ 241 h 271"/>
                <a:gd name="T26" fmla="*/ 75 w 362"/>
                <a:gd name="T27" fmla="*/ 241 h 271"/>
                <a:gd name="T28" fmla="*/ 69 w 362"/>
                <a:gd name="T29" fmla="*/ 240 h 271"/>
                <a:gd name="T30" fmla="*/ 64 w 362"/>
                <a:gd name="T31" fmla="*/ 237 h 271"/>
                <a:gd name="T32" fmla="*/ 61 w 362"/>
                <a:gd name="T33" fmla="*/ 231 h 271"/>
                <a:gd name="T34" fmla="*/ 60 w 362"/>
                <a:gd name="T35" fmla="*/ 226 h 271"/>
                <a:gd name="T36" fmla="*/ 332 w 362"/>
                <a:gd name="T37" fmla="*/ 271 h 271"/>
                <a:gd name="T38" fmla="*/ 362 w 362"/>
                <a:gd name="T39" fmla="*/ 60 h 271"/>
                <a:gd name="T40" fmla="*/ 361 w 362"/>
                <a:gd name="T41" fmla="*/ 47 h 271"/>
                <a:gd name="T42" fmla="*/ 357 w 362"/>
                <a:gd name="T43" fmla="*/ 36 h 271"/>
                <a:gd name="T44" fmla="*/ 352 w 362"/>
                <a:gd name="T45" fmla="*/ 26 h 271"/>
                <a:gd name="T46" fmla="*/ 344 w 362"/>
                <a:gd name="T47" fmla="*/ 18 h 271"/>
                <a:gd name="T48" fmla="*/ 335 w 362"/>
                <a:gd name="T49" fmla="*/ 10 h 271"/>
                <a:gd name="T50" fmla="*/ 325 w 362"/>
                <a:gd name="T51" fmla="*/ 4 h 271"/>
                <a:gd name="T52" fmla="*/ 313 w 362"/>
                <a:gd name="T53" fmla="*/ 1 h 271"/>
                <a:gd name="T54" fmla="*/ 301 w 362"/>
                <a:gd name="T55" fmla="*/ 0 h 271"/>
                <a:gd name="T56" fmla="*/ 54 w 362"/>
                <a:gd name="T57" fmla="*/ 0 h 271"/>
                <a:gd name="T58" fmla="*/ 42 w 362"/>
                <a:gd name="T59" fmla="*/ 2 h 271"/>
                <a:gd name="T60" fmla="*/ 31 w 362"/>
                <a:gd name="T61" fmla="*/ 7 h 271"/>
                <a:gd name="T62" fmla="*/ 21 w 362"/>
                <a:gd name="T63" fmla="*/ 13 h 271"/>
                <a:gd name="T64" fmla="*/ 13 w 362"/>
                <a:gd name="T65" fmla="*/ 21 h 271"/>
                <a:gd name="T66" fmla="*/ 7 w 362"/>
                <a:gd name="T67" fmla="*/ 31 h 271"/>
                <a:gd name="T68" fmla="*/ 2 w 362"/>
                <a:gd name="T69" fmla="*/ 42 h 271"/>
                <a:gd name="T70" fmla="*/ 0 w 362"/>
                <a:gd name="T71" fmla="*/ 54 h 271"/>
                <a:gd name="T72" fmla="*/ 0 w 362"/>
                <a:gd name="T73" fmla="*/ 271 h 271"/>
                <a:gd name="T74" fmla="*/ 332 w 362"/>
                <a:gd name="T75" fmla="*/ 271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2" h="271">
                  <a:moveTo>
                    <a:pt x="60" y="75"/>
                  </a:moveTo>
                  <a:lnTo>
                    <a:pt x="60" y="72"/>
                  </a:lnTo>
                  <a:lnTo>
                    <a:pt x="61" y="68"/>
                  </a:lnTo>
                  <a:lnTo>
                    <a:pt x="62" y="66"/>
                  </a:lnTo>
                  <a:lnTo>
                    <a:pt x="64" y="64"/>
                  </a:lnTo>
                  <a:lnTo>
                    <a:pt x="66" y="62"/>
                  </a:lnTo>
                  <a:lnTo>
                    <a:pt x="69" y="61"/>
                  </a:lnTo>
                  <a:lnTo>
                    <a:pt x="72" y="60"/>
                  </a:lnTo>
                  <a:lnTo>
                    <a:pt x="75" y="60"/>
                  </a:lnTo>
                  <a:lnTo>
                    <a:pt x="287" y="60"/>
                  </a:lnTo>
                  <a:lnTo>
                    <a:pt x="289" y="60"/>
                  </a:lnTo>
                  <a:lnTo>
                    <a:pt x="292" y="61"/>
                  </a:lnTo>
                  <a:lnTo>
                    <a:pt x="294" y="62"/>
                  </a:lnTo>
                  <a:lnTo>
                    <a:pt x="297" y="64"/>
                  </a:lnTo>
                  <a:lnTo>
                    <a:pt x="299" y="66"/>
                  </a:lnTo>
                  <a:lnTo>
                    <a:pt x="300" y="70"/>
                  </a:lnTo>
                  <a:lnTo>
                    <a:pt x="301" y="72"/>
                  </a:lnTo>
                  <a:lnTo>
                    <a:pt x="301" y="75"/>
                  </a:lnTo>
                  <a:lnTo>
                    <a:pt x="301" y="226"/>
                  </a:lnTo>
                  <a:lnTo>
                    <a:pt x="301" y="229"/>
                  </a:lnTo>
                  <a:lnTo>
                    <a:pt x="300" y="231"/>
                  </a:lnTo>
                  <a:lnTo>
                    <a:pt x="299" y="234"/>
                  </a:lnTo>
                  <a:lnTo>
                    <a:pt x="297" y="237"/>
                  </a:lnTo>
                  <a:lnTo>
                    <a:pt x="294" y="239"/>
                  </a:lnTo>
                  <a:lnTo>
                    <a:pt x="292" y="240"/>
                  </a:lnTo>
                  <a:lnTo>
                    <a:pt x="289" y="241"/>
                  </a:lnTo>
                  <a:lnTo>
                    <a:pt x="287" y="241"/>
                  </a:lnTo>
                  <a:lnTo>
                    <a:pt x="75" y="241"/>
                  </a:lnTo>
                  <a:lnTo>
                    <a:pt x="72" y="241"/>
                  </a:lnTo>
                  <a:lnTo>
                    <a:pt x="69" y="240"/>
                  </a:lnTo>
                  <a:lnTo>
                    <a:pt x="66" y="239"/>
                  </a:lnTo>
                  <a:lnTo>
                    <a:pt x="64" y="237"/>
                  </a:lnTo>
                  <a:lnTo>
                    <a:pt x="62" y="234"/>
                  </a:lnTo>
                  <a:lnTo>
                    <a:pt x="61" y="231"/>
                  </a:lnTo>
                  <a:lnTo>
                    <a:pt x="60" y="229"/>
                  </a:lnTo>
                  <a:lnTo>
                    <a:pt x="60" y="226"/>
                  </a:lnTo>
                  <a:lnTo>
                    <a:pt x="60" y="75"/>
                  </a:lnTo>
                  <a:close/>
                  <a:moveTo>
                    <a:pt x="332" y="271"/>
                  </a:moveTo>
                  <a:lnTo>
                    <a:pt x="362" y="271"/>
                  </a:lnTo>
                  <a:lnTo>
                    <a:pt x="362" y="60"/>
                  </a:lnTo>
                  <a:lnTo>
                    <a:pt x="362" y="54"/>
                  </a:lnTo>
                  <a:lnTo>
                    <a:pt x="361" y="47"/>
                  </a:lnTo>
                  <a:lnTo>
                    <a:pt x="358" y="42"/>
                  </a:lnTo>
                  <a:lnTo>
                    <a:pt x="357" y="36"/>
                  </a:lnTo>
                  <a:lnTo>
                    <a:pt x="354" y="31"/>
                  </a:lnTo>
                  <a:lnTo>
                    <a:pt x="352" y="26"/>
                  </a:lnTo>
                  <a:lnTo>
                    <a:pt x="347" y="21"/>
                  </a:lnTo>
                  <a:lnTo>
                    <a:pt x="344" y="18"/>
                  </a:lnTo>
                  <a:lnTo>
                    <a:pt x="340" y="13"/>
                  </a:lnTo>
                  <a:lnTo>
                    <a:pt x="335" y="10"/>
                  </a:lnTo>
                  <a:lnTo>
                    <a:pt x="330" y="7"/>
                  </a:lnTo>
                  <a:lnTo>
                    <a:pt x="325" y="4"/>
                  </a:lnTo>
                  <a:lnTo>
                    <a:pt x="320" y="2"/>
                  </a:lnTo>
                  <a:lnTo>
                    <a:pt x="313" y="1"/>
                  </a:lnTo>
                  <a:lnTo>
                    <a:pt x="308" y="0"/>
                  </a:lnTo>
                  <a:lnTo>
                    <a:pt x="301" y="0"/>
                  </a:lnTo>
                  <a:lnTo>
                    <a:pt x="60" y="0"/>
                  </a:lnTo>
                  <a:lnTo>
                    <a:pt x="54" y="0"/>
                  </a:lnTo>
                  <a:lnTo>
                    <a:pt x="48" y="1"/>
                  </a:lnTo>
                  <a:lnTo>
                    <a:pt x="42" y="2"/>
                  </a:lnTo>
                  <a:lnTo>
                    <a:pt x="37" y="4"/>
                  </a:lnTo>
                  <a:lnTo>
                    <a:pt x="31" y="7"/>
                  </a:lnTo>
                  <a:lnTo>
                    <a:pt x="27" y="10"/>
                  </a:lnTo>
                  <a:lnTo>
                    <a:pt x="21" y="13"/>
                  </a:lnTo>
                  <a:lnTo>
                    <a:pt x="18" y="18"/>
                  </a:lnTo>
                  <a:lnTo>
                    <a:pt x="13" y="21"/>
                  </a:lnTo>
                  <a:lnTo>
                    <a:pt x="10" y="26"/>
                  </a:lnTo>
                  <a:lnTo>
                    <a:pt x="7" y="31"/>
                  </a:lnTo>
                  <a:lnTo>
                    <a:pt x="5" y="36"/>
                  </a:lnTo>
                  <a:lnTo>
                    <a:pt x="2" y="42"/>
                  </a:lnTo>
                  <a:lnTo>
                    <a:pt x="1" y="47"/>
                  </a:lnTo>
                  <a:lnTo>
                    <a:pt x="0" y="54"/>
                  </a:lnTo>
                  <a:lnTo>
                    <a:pt x="0" y="60"/>
                  </a:lnTo>
                  <a:lnTo>
                    <a:pt x="0" y="271"/>
                  </a:lnTo>
                  <a:lnTo>
                    <a:pt x="30" y="271"/>
                  </a:lnTo>
                  <a:lnTo>
                    <a:pt x="332" y="27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8" name="Freeform 1632">
              <a:extLst>
                <a:ext uri="{FF2B5EF4-FFF2-40B4-BE49-F238E27FC236}">
                  <a16:creationId xmlns:a16="http://schemas.microsoft.com/office/drawing/2014/main" id="{32C10E2D-7492-462D-9F53-98946445AD6D}"/>
                </a:ext>
              </a:extLst>
            </p:cNvPr>
            <p:cNvSpPr>
              <a:spLocks/>
            </p:cNvSpPr>
            <p:nvPr/>
          </p:nvSpPr>
          <p:spPr bwMode="auto">
            <a:xfrm>
              <a:off x="457200" y="5349875"/>
              <a:ext cx="134938" cy="38100"/>
            </a:xfrm>
            <a:custGeom>
              <a:avLst/>
              <a:gdLst>
                <a:gd name="T0" fmla="*/ 422 w 423"/>
                <a:gd name="T1" fmla="*/ 18 h 121"/>
                <a:gd name="T2" fmla="*/ 422 w 423"/>
                <a:gd name="T3" fmla="*/ 17 h 121"/>
                <a:gd name="T4" fmla="*/ 422 w 423"/>
                <a:gd name="T5" fmla="*/ 17 h 121"/>
                <a:gd name="T6" fmla="*/ 419 w 423"/>
                <a:gd name="T7" fmla="*/ 10 h 121"/>
                <a:gd name="T8" fmla="*/ 417 w 423"/>
                <a:gd name="T9" fmla="*/ 5 h 121"/>
                <a:gd name="T10" fmla="*/ 417 w 423"/>
                <a:gd name="T11" fmla="*/ 4 h 121"/>
                <a:gd name="T12" fmla="*/ 416 w 423"/>
                <a:gd name="T13" fmla="*/ 4 h 121"/>
                <a:gd name="T14" fmla="*/ 415 w 423"/>
                <a:gd name="T15" fmla="*/ 2 h 121"/>
                <a:gd name="T16" fmla="*/ 415 w 423"/>
                <a:gd name="T17" fmla="*/ 0 h 121"/>
                <a:gd name="T18" fmla="*/ 9 w 423"/>
                <a:gd name="T19" fmla="*/ 0 h 121"/>
                <a:gd name="T20" fmla="*/ 8 w 423"/>
                <a:gd name="T21" fmla="*/ 2 h 121"/>
                <a:gd name="T22" fmla="*/ 7 w 423"/>
                <a:gd name="T23" fmla="*/ 4 h 121"/>
                <a:gd name="T24" fmla="*/ 7 w 423"/>
                <a:gd name="T25" fmla="*/ 4 h 121"/>
                <a:gd name="T26" fmla="*/ 7 w 423"/>
                <a:gd name="T27" fmla="*/ 5 h 121"/>
                <a:gd name="T28" fmla="*/ 5 w 423"/>
                <a:gd name="T29" fmla="*/ 10 h 121"/>
                <a:gd name="T30" fmla="*/ 2 w 423"/>
                <a:gd name="T31" fmla="*/ 17 h 121"/>
                <a:gd name="T32" fmla="*/ 2 w 423"/>
                <a:gd name="T33" fmla="*/ 17 h 121"/>
                <a:gd name="T34" fmla="*/ 2 w 423"/>
                <a:gd name="T35" fmla="*/ 18 h 121"/>
                <a:gd name="T36" fmla="*/ 1 w 423"/>
                <a:gd name="T37" fmla="*/ 24 h 121"/>
                <a:gd name="T38" fmla="*/ 0 w 423"/>
                <a:gd name="T39" fmla="*/ 30 h 121"/>
                <a:gd name="T40" fmla="*/ 0 w 423"/>
                <a:gd name="T41" fmla="*/ 107 h 121"/>
                <a:gd name="T42" fmla="*/ 1 w 423"/>
                <a:gd name="T43" fmla="*/ 109 h 121"/>
                <a:gd name="T44" fmla="*/ 2 w 423"/>
                <a:gd name="T45" fmla="*/ 112 h 121"/>
                <a:gd name="T46" fmla="*/ 4 w 423"/>
                <a:gd name="T47" fmla="*/ 114 h 121"/>
                <a:gd name="T48" fmla="*/ 6 w 423"/>
                <a:gd name="T49" fmla="*/ 117 h 121"/>
                <a:gd name="T50" fmla="*/ 8 w 423"/>
                <a:gd name="T51" fmla="*/ 119 h 121"/>
                <a:gd name="T52" fmla="*/ 10 w 423"/>
                <a:gd name="T53" fmla="*/ 120 h 121"/>
                <a:gd name="T54" fmla="*/ 12 w 423"/>
                <a:gd name="T55" fmla="*/ 121 h 121"/>
                <a:gd name="T56" fmla="*/ 16 w 423"/>
                <a:gd name="T57" fmla="*/ 121 h 121"/>
                <a:gd name="T58" fmla="*/ 408 w 423"/>
                <a:gd name="T59" fmla="*/ 121 h 121"/>
                <a:gd name="T60" fmla="*/ 412 w 423"/>
                <a:gd name="T61" fmla="*/ 121 h 121"/>
                <a:gd name="T62" fmla="*/ 414 w 423"/>
                <a:gd name="T63" fmla="*/ 120 h 121"/>
                <a:gd name="T64" fmla="*/ 416 w 423"/>
                <a:gd name="T65" fmla="*/ 119 h 121"/>
                <a:gd name="T66" fmla="*/ 418 w 423"/>
                <a:gd name="T67" fmla="*/ 117 h 121"/>
                <a:gd name="T68" fmla="*/ 421 w 423"/>
                <a:gd name="T69" fmla="*/ 114 h 121"/>
                <a:gd name="T70" fmla="*/ 422 w 423"/>
                <a:gd name="T71" fmla="*/ 112 h 121"/>
                <a:gd name="T72" fmla="*/ 423 w 423"/>
                <a:gd name="T73" fmla="*/ 109 h 121"/>
                <a:gd name="T74" fmla="*/ 423 w 423"/>
                <a:gd name="T75" fmla="*/ 107 h 121"/>
                <a:gd name="T76" fmla="*/ 423 w 423"/>
                <a:gd name="T77" fmla="*/ 30 h 121"/>
                <a:gd name="T78" fmla="*/ 423 w 423"/>
                <a:gd name="T79" fmla="*/ 24 h 121"/>
                <a:gd name="T80" fmla="*/ 422 w 423"/>
                <a:gd name="T81"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2" y="18"/>
                  </a:moveTo>
                  <a:lnTo>
                    <a:pt x="422" y="17"/>
                  </a:lnTo>
                  <a:lnTo>
                    <a:pt x="422" y="17"/>
                  </a:lnTo>
                  <a:lnTo>
                    <a:pt x="419" y="10"/>
                  </a:lnTo>
                  <a:lnTo>
                    <a:pt x="417" y="5"/>
                  </a:lnTo>
                  <a:lnTo>
                    <a:pt x="417" y="4"/>
                  </a:lnTo>
                  <a:lnTo>
                    <a:pt x="416" y="4"/>
                  </a:lnTo>
                  <a:lnTo>
                    <a:pt x="415" y="2"/>
                  </a:lnTo>
                  <a:lnTo>
                    <a:pt x="415" y="0"/>
                  </a:lnTo>
                  <a:lnTo>
                    <a:pt x="9" y="0"/>
                  </a:lnTo>
                  <a:lnTo>
                    <a:pt x="8" y="2"/>
                  </a:lnTo>
                  <a:lnTo>
                    <a:pt x="7" y="4"/>
                  </a:lnTo>
                  <a:lnTo>
                    <a:pt x="7" y="4"/>
                  </a:lnTo>
                  <a:lnTo>
                    <a:pt x="7" y="5"/>
                  </a:lnTo>
                  <a:lnTo>
                    <a:pt x="5" y="10"/>
                  </a:lnTo>
                  <a:lnTo>
                    <a:pt x="2" y="17"/>
                  </a:lnTo>
                  <a:lnTo>
                    <a:pt x="2" y="17"/>
                  </a:lnTo>
                  <a:lnTo>
                    <a:pt x="2" y="18"/>
                  </a:lnTo>
                  <a:lnTo>
                    <a:pt x="1" y="24"/>
                  </a:lnTo>
                  <a:lnTo>
                    <a:pt x="0" y="30"/>
                  </a:lnTo>
                  <a:lnTo>
                    <a:pt x="0" y="107"/>
                  </a:lnTo>
                  <a:lnTo>
                    <a:pt x="1" y="109"/>
                  </a:lnTo>
                  <a:lnTo>
                    <a:pt x="2" y="112"/>
                  </a:lnTo>
                  <a:lnTo>
                    <a:pt x="4" y="114"/>
                  </a:lnTo>
                  <a:lnTo>
                    <a:pt x="6" y="117"/>
                  </a:lnTo>
                  <a:lnTo>
                    <a:pt x="8" y="119"/>
                  </a:lnTo>
                  <a:lnTo>
                    <a:pt x="10" y="120"/>
                  </a:lnTo>
                  <a:lnTo>
                    <a:pt x="12" y="121"/>
                  </a:lnTo>
                  <a:lnTo>
                    <a:pt x="16" y="121"/>
                  </a:lnTo>
                  <a:lnTo>
                    <a:pt x="408" y="121"/>
                  </a:lnTo>
                  <a:lnTo>
                    <a:pt x="412" y="121"/>
                  </a:lnTo>
                  <a:lnTo>
                    <a:pt x="414" y="120"/>
                  </a:lnTo>
                  <a:lnTo>
                    <a:pt x="416" y="119"/>
                  </a:lnTo>
                  <a:lnTo>
                    <a:pt x="418" y="117"/>
                  </a:lnTo>
                  <a:lnTo>
                    <a:pt x="421" y="114"/>
                  </a:lnTo>
                  <a:lnTo>
                    <a:pt x="422" y="112"/>
                  </a:lnTo>
                  <a:lnTo>
                    <a:pt x="423" y="109"/>
                  </a:lnTo>
                  <a:lnTo>
                    <a:pt x="423" y="107"/>
                  </a:lnTo>
                  <a:lnTo>
                    <a:pt x="423" y="30"/>
                  </a:lnTo>
                  <a:lnTo>
                    <a:pt x="423" y="24"/>
                  </a:lnTo>
                  <a:lnTo>
                    <a:pt x="422"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1633">
              <a:extLst>
                <a:ext uri="{FF2B5EF4-FFF2-40B4-BE49-F238E27FC236}">
                  <a16:creationId xmlns:a16="http://schemas.microsoft.com/office/drawing/2014/main" id="{4FA8B819-0160-4EA0-86E9-6D9D4C17F168}"/>
                </a:ext>
              </a:extLst>
            </p:cNvPr>
            <p:cNvSpPr>
              <a:spLocks noEditPoints="1"/>
            </p:cNvSpPr>
            <p:nvPr/>
          </p:nvSpPr>
          <p:spPr bwMode="auto">
            <a:xfrm>
              <a:off x="468313" y="5253038"/>
              <a:ext cx="114300" cy="87313"/>
            </a:xfrm>
            <a:custGeom>
              <a:avLst/>
              <a:gdLst>
                <a:gd name="T0" fmla="*/ 302 w 362"/>
                <a:gd name="T1" fmla="*/ 227 h 273"/>
                <a:gd name="T2" fmla="*/ 301 w 362"/>
                <a:gd name="T3" fmla="*/ 233 h 273"/>
                <a:gd name="T4" fmla="*/ 298 w 362"/>
                <a:gd name="T5" fmla="*/ 237 h 273"/>
                <a:gd name="T6" fmla="*/ 292 w 362"/>
                <a:gd name="T7" fmla="*/ 241 h 273"/>
                <a:gd name="T8" fmla="*/ 287 w 362"/>
                <a:gd name="T9" fmla="*/ 242 h 273"/>
                <a:gd name="T10" fmla="*/ 72 w 362"/>
                <a:gd name="T11" fmla="*/ 242 h 273"/>
                <a:gd name="T12" fmla="*/ 67 w 362"/>
                <a:gd name="T13" fmla="*/ 239 h 273"/>
                <a:gd name="T14" fmla="*/ 63 w 362"/>
                <a:gd name="T15" fmla="*/ 235 h 273"/>
                <a:gd name="T16" fmla="*/ 61 w 362"/>
                <a:gd name="T17" fmla="*/ 231 h 273"/>
                <a:gd name="T18" fmla="*/ 60 w 362"/>
                <a:gd name="T19" fmla="*/ 76 h 273"/>
                <a:gd name="T20" fmla="*/ 61 w 362"/>
                <a:gd name="T21" fmla="*/ 70 h 273"/>
                <a:gd name="T22" fmla="*/ 64 w 362"/>
                <a:gd name="T23" fmla="*/ 66 h 273"/>
                <a:gd name="T24" fmla="*/ 70 w 362"/>
                <a:gd name="T25" fmla="*/ 62 h 273"/>
                <a:gd name="T26" fmla="*/ 75 w 362"/>
                <a:gd name="T27" fmla="*/ 61 h 273"/>
                <a:gd name="T28" fmla="*/ 290 w 362"/>
                <a:gd name="T29" fmla="*/ 61 h 273"/>
                <a:gd name="T30" fmla="*/ 296 w 362"/>
                <a:gd name="T31" fmla="*/ 64 h 273"/>
                <a:gd name="T32" fmla="*/ 299 w 362"/>
                <a:gd name="T33" fmla="*/ 68 h 273"/>
                <a:gd name="T34" fmla="*/ 301 w 362"/>
                <a:gd name="T35" fmla="*/ 73 h 273"/>
                <a:gd name="T36" fmla="*/ 60 w 362"/>
                <a:gd name="T37" fmla="*/ 0 h 273"/>
                <a:gd name="T38" fmla="*/ 42 w 362"/>
                <a:gd name="T39" fmla="*/ 4 h 273"/>
                <a:gd name="T40" fmla="*/ 27 w 362"/>
                <a:gd name="T41" fmla="*/ 12 h 273"/>
                <a:gd name="T42" fmla="*/ 18 w 362"/>
                <a:gd name="T43" fmla="*/ 18 h 273"/>
                <a:gd name="T44" fmla="*/ 5 w 362"/>
                <a:gd name="T45" fmla="*/ 38 h 273"/>
                <a:gd name="T46" fmla="*/ 1 w 362"/>
                <a:gd name="T47" fmla="*/ 49 h 273"/>
                <a:gd name="T48" fmla="*/ 0 w 362"/>
                <a:gd name="T49" fmla="*/ 61 h 273"/>
                <a:gd name="T50" fmla="*/ 362 w 362"/>
                <a:gd name="T51" fmla="*/ 273 h 273"/>
                <a:gd name="T52" fmla="*/ 362 w 362"/>
                <a:gd name="T53" fmla="*/ 55 h 273"/>
                <a:gd name="T54" fmla="*/ 360 w 362"/>
                <a:gd name="T55" fmla="*/ 44 h 273"/>
                <a:gd name="T56" fmla="*/ 352 w 362"/>
                <a:gd name="T57" fmla="*/ 27 h 273"/>
                <a:gd name="T58" fmla="*/ 340 w 362"/>
                <a:gd name="T59" fmla="*/ 15 h 273"/>
                <a:gd name="T60" fmla="*/ 328 w 362"/>
                <a:gd name="T61" fmla="*/ 7 h 273"/>
                <a:gd name="T62" fmla="*/ 311 w 362"/>
                <a:gd name="T63" fmla="*/ 2 h 273"/>
                <a:gd name="T64" fmla="*/ 121 w 362"/>
                <a:gd name="T65" fmla="*/ 0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2" h="273">
                  <a:moveTo>
                    <a:pt x="302" y="76"/>
                  </a:moveTo>
                  <a:lnTo>
                    <a:pt x="302" y="227"/>
                  </a:lnTo>
                  <a:lnTo>
                    <a:pt x="301" y="231"/>
                  </a:lnTo>
                  <a:lnTo>
                    <a:pt x="301" y="233"/>
                  </a:lnTo>
                  <a:lnTo>
                    <a:pt x="299" y="235"/>
                  </a:lnTo>
                  <a:lnTo>
                    <a:pt x="298" y="237"/>
                  </a:lnTo>
                  <a:lnTo>
                    <a:pt x="296" y="239"/>
                  </a:lnTo>
                  <a:lnTo>
                    <a:pt x="292" y="241"/>
                  </a:lnTo>
                  <a:lnTo>
                    <a:pt x="290" y="242"/>
                  </a:lnTo>
                  <a:lnTo>
                    <a:pt x="287" y="242"/>
                  </a:lnTo>
                  <a:lnTo>
                    <a:pt x="75" y="242"/>
                  </a:lnTo>
                  <a:lnTo>
                    <a:pt x="72" y="242"/>
                  </a:lnTo>
                  <a:lnTo>
                    <a:pt x="70" y="241"/>
                  </a:lnTo>
                  <a:lnTo>
                    <a:pt x="67" y="239"/>
                  </a:lnTo>
                  <a:lnTo>
                    <a:pt x="64" y="237"/>
                  </a:lnTo>
                  <a:lnTo>
                    <a:pt x="63" y="235"/>
                  </a:lnTo>
                  <a:lnTo>
                    <a:pt x="61" y="233"/>
                  </a:lnTo>
                  <a:lnTo>
                    <a:pt x="61" y="231"/>
                  </a:lnTo>
                  <a:lnTo>
                    <a:pt x="60" y="227"/>
                  </a:lnTo>
                  <a:lnTo>
                    <a:pt x="60" y="76"/>
                  </a:lnTo>
                  <a:lnTo>
                    <a:pt x="61" y="73"/>
                  </a:lnTo>
                  <a:lnTo>
                    <a:pt x="61" y="70"/>
                  </a:lnTo>
                  <a:lnTo>
                    <a:pt x="63" y="68"/>
                  </a:lnTo>
                  <a:lnTo>
                    <a:pt x="64" y="66"/>
                  </a:lnTo>
                  <a:lnTo>
                    <a:pt x="67" y="64"/>
                  </a:lnTo>
                  <a:lnTo>
                    <a:pt x="70" y="62"/>
                  </a:lnTo>
                  <a:lnTo>
                    <a:pt x="72" y="61"/>
                  </a:lnTo>
                  <a:lnTo>
                    <a:pt x="75" y="61"/>
                  </a:lnTo>
                  <a:lnTo>
                    <a:pt x="287" y="61"/>
                  </a:lnTo>
                  <a:lnTo>
                    <a:pt x="290" y="61"/>
                  </a:lnTo>
                  <a:lnTo>
                    <a:pt x="292" y="62"/>
                  </a:lnTo>
                  <a:lnTo>
                    <a:pt x="296" y="64"/>
                  </a:lnTo>
                  <a:lnTo>
                    <a:pt x="298" y="66"/>
                  </a:lnTo>
                  <a:lnTo>
                    <a:pt x="299" y="68"/>
                  </a:lnTo>
                  <a:lnTo>
                    <a:pt x="301" y="70"/>
                  </a:lnTo>
                  <a:lnTo>
                    <a:pt x="301" y="73"/>
                  </a:lnTo>
                  <a:lnTo>
                    <a:pt x="302" y="76"/>
                  </a:lnTo>
                  <a:close/>
                  <a:moveTo>
                    <a:pt x="60" y="0"/>
                  </a:moveTo>
                  <a:lnTo>
                    <a:pt x="51" y="2"/>
                  </a:lnTo>
                  <a:lnTo>
                    <a:pt x="42" y="4"/>
                  </a:lnTo>
                  <a:lnTo>
                    <a:pt x="35" y="7"/>
                  </a:lnTo>
                  <a:lnTo>
                    <a:pt x="27" y="12"/>
                  </a:lnTo>
                  <a:lnTo>
                    <a:pt x="22" y="15"/>
                  </a:lnTo>
                  <a:lnTo>
                    <a:pt x="18" y="18"/>
                  </a:lnTo>
                  <a:lnTo>
                    <a:pt x="10" y="27"/>
                  </a:lnTo>
                  <a:lnTo>
                    <a:pt x="5" y="38"/>
                  </a:lnTo>
                  <a:lnTo>
                    <a:pt x="2" y="44"/>
                  </a:lnTo>
                  <a:lnTo>
                    <a:pt x="1" y="49"/>
                  </a:lnTo>
                  <a:lnTo>
                    <a:pt x="0" y="55"/>
                  </a:lnTo>
                  <a:lnTo>
                    <a:pt x="0" y="61"/>
                  </a:lnTo>
                  <a:lnTo>
                    <a:pt x="0" y="273"/>
                  </a:lnTo>
                  <a:lnTo>
                    <a:pt x="362" y="273"/>
                  </a:lnTo>
                  <a:lnTo>
                    <a:pt x="362" y="61"/>
                  </a:lnTo>
                  <a:lnTo>
                    <a:pt x="362" y="55"/>
                  </a:lnTo>
                  <a:lnTo>
                    <a:pt x="361" y="49"/>
                  </a:lnTo>
                  <a:lnTo>
                    <a:pt x="360" y="44"/>
                  </a:lnTo>
                  <a:lnTo>
                    <a:pt x="358" y="38"/>
                  </a:lnTo>
                  <a:lnTo>
                    <a:pt x="352" y="27"/>
                  </a:lnTo>
                  <a:lnTo>
                    <a:pt x="344" y="18"/>
                  </a:lnTo>
                  <a:lnTo>
                    <a:pt x="340" y="15"/>
                  </a:lnTo>
                  <a:lnTo>
                    <a:pt x="335" y="12"/>
                  </a:lnTo>
                  <a:lnTo>
                    <a:pt x="328" y="7"/>
                  </a:lnTo>
                  <a:lnTo>
                    <a:pt x="320" y="4"/>
                  </a:lnTo>
                  <a:lnTo>
                    <a:pt x="311" y="2"/>
                  </a:lnTo>
                  <a:lnTo>
                    <a:pt x="302" y="0"/>
                  </a:lnTo>
                  <a:lnTo>
                    <a:pt x="121" y="0"/>
                  </a:lnTo>
                  <a:lnTo>
                    <a:pt x="6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1634">
              <a:extLst>
                <a:ext uri="{FF2B5EF4-FFF2-40B4-BE49-F238E27FC236}">
                  <a16:creationId xmlns:a16="http://schemas.microsoft.com/office/drawing/2014/main" id="{2C93C243-2B14-4681-B84A-CD4AAEC1D316}"/>
                </a:ext>
              </a:extLst>
            </p:cNvPr>
            <p:cNvSpPr>
              <a:spLocks noEditPoints="1"/>
            </p:cNvSpPr>
            <p:nvPr/>
          </p:nvSpPr>
          <p:spPr bwMode="auto">
            <a:xfrm>
              <a:off x="314325" y="5253038"/>
              <a:ext cx="115888" cy="87313"/>
            </a:xfrm>
            <a:custGeom>
              <a:avLst/>
              <a:gdLst>
                <a:gd name="T0" fmla="*/ 302 w 363"/>
                <a:gd name="T1" fmla="*/ 231 h 273"/>
                <a:gd name="T2" fmla="*/ 300 w 363"/>
                <a:gd name="T3" fmla="*/ 235 h 273"/>
                <a:gd name="T4" fmla="*/ 295 w 363"/>
                <a:gd name="T5" fmla="*/ 239 h 273"/>
                <a:gd name="T6" fmla="*/ 290 w 363"/>
                <a:gd name="T7" fmla="*/ 242 h 273"/>
                <a:gd name="T8" fmla="*/ 75 w 363"/>
                <a:gd name="T9" fmla="*/ 242 h 273"/>
                <a:gd name="T10" fmla="*/ 70 w 363"/>
                <a:gd name="T11" fmla="*/ 241 h 273"/>
                <a:gd name="T12" fmla="*/ 65 w 363"/>
                <a:gd name="T13" fmla="*/ 237 h 273"/>
                <a:gd name="T14" fmla="*/ 62 w 363"/>
                <a:gd name="T15" fmla="*/ 233 h 273"/>
                <a:gd name="T16" fmla="*/ 61 w 363"/>
                <a:gd name="T17" fmla="*/ 227 h 273"/>
                <a:gd name="T18" fmla="*/ 61 w 363"/>
                <a:gd name="T19" fmla="*/ 73 h 273"/>
                <a:gd name="T20" fmla="*/ 63 w 363"/>
                <a:gd name="T21" fmla="*/ 68 h 273"/>
                <a:gd name="T22" fmla="*/ 67 w 363"/>
                <a:gd name="T23" fmla="*/ 64 h 273"/>
                <a:gd name="T24" fmla="*/ 73 w 363"/>
                <a:gd name="T25" fmla="*/ 61 h 273"/>
                <a:gd name="T26" fmla="*/ 286 w 363"/>
                <a:gd name="T27" fmla="*/ 61 h 273"/>
                <a:gd name="T28" fmla="*/ 293 w 363"/>
                <a:gd name="T29" fmla="*/ 62 h 273"/>
                <a:gd name="T30" fmla="*/ 297 w 363"/>
                <a:gd name="T31" fmla="*/ 66 h 273"/>
                <a:gd name="T32" fmla="*/ 301 w 363"/>
                <a:gd name="T33" fmla="*/ 70 h 273"/>
                <a:gd name="T34" fmla="*/ 302 w 363"/>
                <a:gd name="T35" fmla="*/ 76 h 273"/>
                <a:gd name="T36" fmla="*/ 363 w 363"/>
                <a:gd name="T37" fmla="*/ 61 h 273"/>
                <a:gd name="T38" fmla="*/ 362 w 363"/>
                <a:gd name="T39" fmla="*/ 49 h 273"/>
                <a:gd name="T40" fmla="*/ 357 w 363"/>
                <a:gd name="T41" fmla="*/ 38 h 273"/>
                <a:gd name="T42" fmla="*/ 345 w 363"/>
                <a:gd name="T43" fmla="*/ 18 h 273"/>
                <a:gd name="T44" fmla="*/ 336 w 363"/>
                <a:gd name="T45" fmla="*/ 12 h 273"/>
                <a:gd name="T46" fmla="*/ 320 w 363"/>
                <a:gd name="T47" fmla="*/ 4 h 273"/>
                <a:gd name="T48" fmla="*/ 302 w 363"/>
                <a:gd name="T49" fmla="*/ 0 h 273"/>
                <a:gd name="T50" fmla="*/ 61 w 363"/>
                <a:gd name="T51" fmla="*/ 0 h 273"/>
                <a:gd name="T52" fmla="*/ 43 w 363"/>
                <a:gd name="T53" fmla="*/ 4 h 273"/>
                <a:gd name="T54" fmla="*/ 26 w 363"/>
                <a:gd name="T55" fmla="*/ 12 h 273"/>
                <a:gd name="T56" fmla="*/ 18 w 363"/>
                <a:gd name="T57" fmla="*/ 18 h 273"/>
                <a:gd name="T58" fmla="*/ 5 w 363"/>
                <a:gd name="T59" fmla="*/ 38 h 273"/>
                <a:gd name="T60" fmla="*/ 1 w 363"/>
                <a:gd name="T61" fmla="*/ 49 h 273"/>
                <a:gd name="T62" fmla="*/ 0 w 363"/>
                <a:gd name="T63" fmla="*/ 61 h 273"/>
                <a:gd name="T64" fmla="*/ 363 w 363"/>
                <a:gd name="T65"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3" h="273">
                  <a:moveTo>
                    <a:pt x="302" y="227"/>
                  </a:moveTo>
                  <a:lnTo>
                    <a:pt x="302" y="231"/>
                  </a:lnTo>
                  <a:lnTo>
                    <a:pt x="301" y="233"/>
                  </a:lnTo>
                  <a:lnTo>
                    <a:pt x="300" y="235"/>
                  </a:lnTo>
                  <a:lnTo>
                    <a:pt x="297" y="237"/>
                  </a:lnTo>
                  <a:lnTo>
                    <a:pt x="295" y="239"/>
                  </a:lnTo>
                  <a:lnTo>
                    <a:pt x="293" y="241"/>
                  </a:lnTo>
                  <a:lnTo>
                    <a:pt x="290" y="242"/>
                  </a:lnTo>
                  <a:lnTo>
                    <a:pt x="286" y="242"/>
                  </a:lnTo>
                  <a:lnTo>
                    <a:pt x="75" y="242"/>
                  </a:lnTo>
                  <a:lnTo>
                    <a:pt x="73" y="242"/>
                  </a:lnTo>
                  <a:lnTo>
                    <a:pt x="70" y="241"/>
                  </a:lnTo>
                  <a:lnTo>
                    <a:pt x="67" y="239"/>
                  </a:lnTo>
                  <a:lnTo>
                    <a:pt x="65" y="237"/>
                  </a:lnTo>
                  <a:lnTo>
                    <a:pt x="63" y="235"/>
                  </a:lnTo>
                  <a:lnTo>
                    <a:pt x="62" y="233"/>
                  </a:lnTo>
                  <a:lnTo>
                    <a:pt x="61" y="231"/>
                  </a:lnTo>
                  <a:lnTo>
                    <a:pt x="61" y="227"/>
                  </a:lnTo>
                  <a:lnTo>
                    <a:pt x="61" y="76"/>
                  </a:lnTo>
                  <a:lnTo>
                    <a:pt x="61" y="73"/>
                  </a:lnTo>
                  <a:lnTo>
                    <a:pt x="62" y="70"/>
                  </a:lnTo>
                  <a:lnTo>
                    <a:pt x="63" y="68"/>
                  </a:lnTo>
                  <a:lnTo>
                    <a:pt x="65" y="66"/>
                  </a:lnTo>
                  <a:lnTo>
                    <a:pt x="67" y="64"/>
                  </a:lnTo>
                  <a:lnTo>
                    <a:pt x="70" y="62"/>
                  </a:lnTo>
                  <a:lnTo>
                    <a:pt x="73" y="61"/>
                  </a:lnTo>
                  <a:lnTo>
                    <a:pt x="75" y="61"/>
                  </a:lnTo>
                  <a:lnTo>
                    <a:pt x="286" y="61"/>
                  </a:lnTo>
                  <a:lnTo>
                    <a:pt x="290" y="61"/>
                  </a:lnTo>
                  <a:lnTo>
                    <a:pt x="293" y="62"/>
                  </a:lnTo>
                  <a:lnTo>
                    <a:pt x="295" y="64"/>
                  </a:lnTo>
                  <a:lnTo>
                    <a:pt x="297" y="66"/>
                  </a:lnTo>
                  <a:lnTo>
                    <a:pt x="300" y="68"/>
                  </a:lnTo>
                  <a:lnTo>
                    <a:pt x="301" y="70"/>
                  </a:lnTo>
                  <a:lnTo>
                    <a:pt x="302" y="73"/>
                  </a:lnTo>
                  <a:lnTo>
                    <a:pt x="302" y="76"/>
                  </a:lnTo>
                  <a:lnTo>
                    <a:pt x="302" y="227"/>
                  </a:lnTo>
                  <a:close/>
                  <a:moveTo>
                    <a:pt x="363" y="61"/>
                  </a:moveTo>
                  <a:lnTo>
                    <a:pt x="362" y="55"/>
                  </a:lnTo>
                  <a:lnTo>
                    <a:pt x="362" y="49"/>
                  </a:lnTo>
                  <a:lnTo>
                    <a:pt x="359" y="44"/>
                  </a:lnTo>
                  <a:lnTo>
                    <a:pt x="357" y="38"/>
                  </a:lnTo>
                  <a:lnTo>
                    <a:pt x="352" y="27"/>
                  </a:lnTo>
                  <a:lnTo>
                    <a:pt x="345" y="18"/>
                  </a:lnTo>
                  <a:lnTo>
                    <a:pt x="341" y="15"/>
                  </a:lnTo>
                  <a:lnTo>
                    <a:pt x="336" y="12"/>
                  </a:lnTo>
                  <a:lnTo>
                    <a:pt x="328" y="7"/>
                  </a:lnTo>
                  <a:lnTo>
                    <a:pt x="320" y="4"/>
                  </a:lnTo>
                  <a:lnTo>
                    <a:pt x="311" y="2"/>
                  </a:lnTo>
                  <a:lnTo>
                    <a:pt x="302" y="0"/>
                  </a:lnTo>
                  <a:lnTo>
                    <a:pt x="242" y="0"/>
                  </a:lnTo>
                  <a:lnTo>
                    <a:pt x="61" y="0"/>
                  </a:lnTo>
                  <a:lnTo>
                    <a:pt x="52" y="2"/>
                  </a:lnTo>
                  <a:lnTo>
                    <a:pt x="43" y="4"/>
                  </a:lnTo>
                  <a:lnTo>
                    <a:pt x="34" y="7"/>
                  </a:lnTo>
                  <a:lnTo>
                    <a:pt x="26" y="12"/>
                  </a:lnTo>
                  <a:lnTo>
                    <a:pt x="22" y="15"/>
                  </a:lnTo>
                  <a:lnTo>
                    <a:pt x="18" y="18"/>
                  </a:lnTo>
                  <a:lnTo>
                    <a:pt x="11" y="27"/>
                  </a:lnTo>
                  <a:lnTo>
                    <a:pt x="5" y="38"/>
                  </a:lnTo>
                  <a:lnTo>
                    <a:pt x="3" y="44"/>
                  </a:lnTo>
                  <a:lnTo>
                    <a:pt x="1" y="49"/>
                  </a:lnTo>
                  <a:lnTo>
                    <a:pt x="1" y="55"/>
                  </a:lnTo>
                  <a:lnTo>
                    <a:pt x="0" y="61"/>
                  </a:lnTo>
                  <a:lnTo>
                    <a:pt x="0" y="273"/>
                  </a:lnTo>
                  <a:lnTo>
                    <a:pt x="363" y="273"/>
                  </a:lnTo>
                  <a:lnTo>
                    <a:pt x="36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1" name="Freeform 1635">
              <a:extLst>
                <a:ext uri="{FF2B5EF4-FFF2-40B4-BE49-F238E27FC236}">
                  <a16:creationId xmlns:a16="http://schemas.microsoft.com/office/drawing/2014/main" id="{220CF904-6E1F-487B-91DB-61DBBB3EE278}"/>
                </a:ext>
              </a:extLst>
            </p:cNvPr>
            <p:cNvSpPr>
              <a:spLocks/>
            </p:cNvSpPr>
            <p:nvPr/>
          </p:nvSpPr>
          <p:spPr bwMode="auto">
            <a:xfrm>
              <a:off x="304800" y="5349875"/>
              <a:ext cx="134938" cy="38100"/>
            </a:xfrm>
            <a:custGeom>
              <a:avLst/>
              <a:gdLst>
                <a:gd name="T0" fmla="*/ 420 w 423"/>
                <a:gd name="T1" fmla="*/ 16 h 121"/>
                <a:gd name="T2" fmla="*/ 419 w 423"/>
                <a:gd name="T3" fmla="*/ 10 h 121"/>
                <a:gd name="T4" fmla="*/ 416 w 423"/>
                <a:gd name="T5" fmla="*/ 5 h 121"/>
                <a:gd name="T6" fmla="*/ 416 w 423"/>
                <a:gd name="T7" fmla="*/ 4 h 121"/>
                <a:gd name="T8" fmla="*/ 416 w 423"/>
                <a:gd name="T9" fmla="*/ 4 h 121"/>
                <a:gd name="T10" fmla="*/ 415 w 423"/>
                <a:gd name="T11" fmla="*/ 2 h 121"/>
                <a:gd name="T12" fmla="*/ 414 w 423"/>
                <a:gd name="T13" fmla="*/ 0 h 121"/>
                <a:gd name="T14" fmla="*/ 9 w 423"/>
                <a:gd name="T15" fmla="*/ 0 h 121"/>
                <a:gd name="T16" fmla="*/ 8 w 423"/>
                <a:gd name="T17" fmla="*/ 2 h 121"/>
                <a:gd name="T18" fmla="*/ 7 w 423"/>
                <a:gd name="T19" fmla="*/ 4 h 121"/>
                <a:gd name="T20" fmla="*/ 7 w 423"/>
                <a:gd name="T21" fmla="*/ 4 h 121"/>
                <a:gd name="T22" fmla="*/ 7 w 423"/>
                <a:gd name="T23" fmla="*/ 5 h 121"/>
                <a:gd name="T24" fmla="*/ 3 w 423"/>
                <a:gd name="T25" fmla="*/ 10 h 121"/>
                <a:gd name="T26" fmla="*/ 2 w 423"/>
                <a:gd name="T27" fmla="*/ 17 h 121"/>
                <a:gd name="T28" fmla="*/ 2 w 423"/>
                <a:gd name="T29" fmla="*/ 17 h 121"/>
                <a:gd name="T30" fmla="*/ 1 w 423"/>
                <a:gd name="T31" fmla="*/ 18 h 121"/>
                <a:gd name="T32" fmla="*/ 0 w 423"/>
                <a:gd name="T33" fmla="*/ 24 h 121"/>
                <a:gd name="T34" fmla="*/ 0 w 423"/>
                <a:gd name="T35" fmla="*/ 30 h 121"/>
                <a:gd name="T36" fmla="*/ 0 w 423"/>
                <a:gd name="T37" fmla="*/ 107 h 121"/>
                <a:gd name="T38" fmla="*/ 0 w 423"/>
                <a:gd name="T39" fmla="*/ 109 h 121"/>
                <a:gd name="T40" fmla="*/ 1 w 423"/>
                <a:gd name="T41" fmla="*/ 112 h 121"/>
                <a:gd name="T42" fmla="*/ 2 w 423"/>
                <a:gd name="T43" fmla="*/ 114 h 121"/>
                <a:gd name="T44" fmla="*/ 4 w 423"/>
                <a:gd name="T45" fmla="*/ 117 h 121"/>
                <a:gd name="T46" fmla="*/ 7 w 423"/>
                <a:gd name="T47" fmla="*/ 119 h 121"/>
                <a:gd name="T48" fmla="*/ 9 w 423"/>
                <a:gd name="T49" fmla="*/ 120 h 121"/>
                <a:gd name="T50" fmla="*/ 12 w 423"/>
                <a:gd name="T51" fmla="*/ 121 h 121"/>
                <a:gd name="T52" fmla="*/ 15 w 423"/>
                <a:gd name="T53" fmla="*/ 121 h 121"/>
                <a:gd name="T54" fmla="*/ 407 w 423"/>
                <a:gd name="T55" fmla="*/ 121 h 121"/>
                <a:gd name="T56" fmla="*/ 410 w 423"/>
                <a:gd name="T57" fmla="*/ 121 h 121"/>
                <a:gd name="T58" fmla="*/ 414 w 423"/>
                <a:gd name="T59" fmla="*/ 120 h 121"/>
                <a:gd name="T60" fmla="*/ 416 w 423"/>
                <a:gd name="T61" fmla="*/ 119 h 121"/>
                <a:gd name="T62" fmla="*/ 418 w 423"/>
                <a:gd name="T63" fmla="*/ 117 h 121"/>
                <a:gd name="T64" fmla="*/ 420 w 423"/>
                <a:gd name="T65" fmla="*/ 114 h 121"/>
                <a:gd name="T66" fmla="*/ 421 w 423"/>
                <a:gd name="T67" fmla="*/ 112 h 121"/>
                <a:gd name="T68" fmla="*/ 423 w 423"/>
                <a:gd name="T69" fmla="*/ 109 h 121"/>
                <a:gd name="T70" fmla="*/ 423 w 423"/>
                <a:gd name="T71" fmla="*/ 107 h 121"/>
                <a:gd name="T72" fmla="*/ 423 w 423"/>
                <a:gd name="T73" fmla="*/ 30 h 121"/>
                <a:gd name="T74" fmla="*/ 423 w 423"/>
                <a:gd name="T75" fmla="*/ 24 h 121"/>
                <a:gd name="T76" fmla="*/ 421 w 423"/>
                <a:gd name="T77" fmla="*/ 18 h 121"/>
                <a:gd name="T78" fmla="*/ 420 w 423"/>
                <a:gd name="T79" fmla="*/ 17 h 121"/>
                <a:gd name="T80" fmla="*/ 420 w 423"/>
                <a:gd name="T81" fmla="*/ 1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423" h="121">
                  <a:moveTo>
                    <a:pt x="420" y="16"/>
                  </a:moveTo>
                  <a:lnTo>
                    <a:pt x="419" y="10"/>
                  </a:lnTo>
                  <a:lnTo>
                    <a:pt x="416" y="5"/>
                  </a:lnTo>
                  <a:lnTo>
                    <a:pt x="416" y="4"/>
                  </a:lnTo>
                  <a:lnTo>
                    <a:pt x="416" y="4"/>
                  </a:lnTo>
                  <a:lnTo>
                    <a:pt x="415" y="2"/>
                  </a:lnTo>
                  <a:lnTo>
                    <a:pt x="414" y="0"/>
                  </a:lnTo>
                  <a:lnTo>
                    <a:pt x="9" y="0"/>
                  </a:lnTo>
                  <a:lnTo>
                    <a:pt x="8" y="2"/>
                  </a:lnTo>
                  <a:lnTo>
                    <a:pt x="7" y="4"/>
                  </a:lnTo>
                  <a:lnTo>
                    <a:pt x="7" y="4"/>
                  </a:lnTo>
                  <a:lnTo>
                    <a:pt x="7" y="5"/>
                  </a:lnTo>
                  <a:lnTo>
                    <a:pt x="3" y="10"/>
                  </a:lnTo>
                  <a:lnTo>
                    <a:pt x="2" y="17"/>
                  </a:lnTo>
                  <a:lnTo>
                    <a:pt x="2" y="17"/>
                  </a:lnTo>
                  <a:lnTo>
                    <a:pt x="1" y="18"/>
                  </a:lnTo>
                  <a:lnTo>
                    <a:pt x="0" y="24"/>
                  </a:lnTo>
                  <a:lnTo>
                    <a:pt x="0" y="30"/>
                  </a:lnTo>
                  <a:lnTo>
                    <a:pt x="0" y="107"/>
                  </a:lnTo>
                  <a:lnTo>
                    <a:pt x="0" y="109"/>
                  </a:lnTo>
                  <a:lnTo>
                    <a:pt x="1" y="112"/>
                  </a:lnTo>
                  <a:lnTo>
                    <a:pt x="2" y="114"/>
                  </a:lnTo>
                  <a:lnTo>
                    <a:pt x="4" y="117"/>
                  </a:lnTo>
                  <a:lnTo>
                    <a:pt x="7" y="119"/>
                  </a:lnTo>
                  <a:lnTo>
                    <a:pt x="9" y="120"/>
                  </a:lnTo>
                  <a:lnTo>
                    <a:pt x="12" y="121"/>
                  </a:lnTo>
                  <a:lnTo>
                    <a:pt x="15" y="121"/>
                  </a:lnTo>
                  <a:lnTo>
                    <a:pt x="407" y="121"/>
                  </a:lnTo>
                  <a:lnTo>
                    <a:pt x="410" y="121"/>
                  </a:lnTo>
                  <a:lnTo>
                    <a:pt x="414" y="120"/>
                  </a:lnTo>
                  <a:lnTo>
                    <a:pt x="416" y="119"/>
                  </a:lnTo>
                  <a:lnTo>
                    <a:pt x="418" y="117"/>
                  </a:lnTo>
                  <a:lnTo>
                    <a:pt x="420" y="114"/>
                  </a:lnTo>
                  <a:lnTo>
                    <a:pt x="421" y="112"/>
                  </a:lnTo>
                  <a:lnTo>
                    <a:pt x="423" y="109"/>
                  </a:lnTo>
                  <a:lnTo>
                    <a:pt x="423" y="107"/>
                  </a:lnTo>
                  <a:lnTo>
                    <a:pt x="423" y="30"/>
                  </a:lnTo>
                  <a:lnTo>
                    <a:pt x="423" y="24"/>
                  </a:lnTo>
                  <a:lnTo>
                    <a:pt x="421" y="18"/>
                  </a:lnTo>
                  <a:lnTo>
                    <a:pt x="420" y="17"/>
                  </a:lnTo>
                  <a:lnTo>
                    <a:pt x="420"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92" name="Group 91" descr="Icon of four squares.">
            <a:extLst>
              <a:ext uri="{FF2B5EF4-FFF2-40B4-BE49-F238E27FC236}">
                <a16:creationId xmlns:a16="http://schemas.microsoft.com/office/drawing/2014/main" id="{268D639A-62F0-4F2B-B632-5A45CD6DD132}"/>
              </a:ext>
              <a:ext uri="{C183D7F6-B498-43B3-948B-1728B52AA6E4}">
                <adec:decorative xmlns:adec="http://schemas.microsoft.com/office/drawing/2017/decorative" val="0"/>
              </a:ext>
            </a:extLst>
          </p:cNvPr>
          <p:cNvGrpSpPr/>
          <p:nvPr/>
        </p:nvGrpSpPr>
        <p:grpSpPr>
          <a:xfrm>
            <a:off x="5420916" y="1368977"/>
            <a:ext cx="287338" cy="285750"/>
            <a:chOff x="4900613" y="3937000"/>
            <a:chExt cx="287338" cy="285750"/>
          </a:xfrm>
          <a:solidFill>
            <a:schemeClr val="bg1"/>
          </a:solidFill>
        </p:grpSpPr>
        <p:sp>
          <p:nvSpPr>
            <p:cNvPr id="93" name="Freeform 4743">
              <a:extLst>
                <a:ext uri="{FF2B5EF4-FFF2-40B4-BE49-F238E27FC236}">
                  <a16:creationId xmlns:a16="http://schemas.microsoft.com/office/drawing/2014/main" id="{A654CD2F-871A-4BFA-805D-636E7B50540D}"/>
                </a:ext>
              </a:extLst>
            </p:cNvPr>
            <p:cNvSpPr>
              <a:spLocks/>
            </p:cNvSpPr>
            <p:nvPr/>
          </p:nvSpPr>
          <p:spPr bwMode="auto">
            <a:xfrm>
              <a:off x="4900613" y="3937000"/>
              <a:ext cx="133350" cy="38100"/>
            </a:xfrm>
            <a:custGeom>
              <a:avLst/>
              <a:gdLst>
                <a:gd name="T0" fmla="*/ 346 w 421"/>
                <a:gd name="T1" fmla="*/ 0 h 120"/>
                <a:gd name="T2" fmla="*/ 76 w 421"/>
                <a:gd name="T3" fmla="*/ 0 h 120"/>
                <a:gd name="T4" fmla="*/ 68 w 421"/>
                <a:gd name="T5" fmla="*/ 1 h 120"/>
                <a:gd name="T6" fmla="*/ 61 w 421"/>
                <a:gd name="T7" fmla="*/ 2 h 120"/>
                <a:gd name="T8" fmla="*/ 53 w 421"/>
                <a:gd name="T9" fmla="*/ 3 h 120"/>
                <a:gd name="T10" fmla="*/ 46 w 421"/>
                <a:gd name="T11" fmla="*/ 5 h 120"/>
                <a:gd name="T12" fmla="*/ 40 w 421"/>
                <a:gd name="T13" fmla="*/ 9 h 120"/>
                <a:gd name="T14" fmla="*/ 33 w 421"/>
                <a:gd name="T15" fmla="*/ 12 h 120"/>
                <a:gd name="T16" fmla="*/ 27 w 421"/>
                <a:gd name="T17" fmla="*/ 17 h 120"/>
                <a:gd name="T18" fmla="*/ 22 w 421"/>
                <a:gd name="T19" fmla="*/ 22 h 120"/>
                <a:gd name="T20" fmla="*/ 18 w 421"/>
                <a:gd name="T21" fmla="*/ 27 h 120"/>
                <a:gd name="T22" fmla="*/ 13 w 421"/>
                <a:gd name="T23" fmla="*/ 33 h 120"/>
                <a:gd name="T24" fmla="*/ 10 w 421"/>
                <a:gd name="T25" fmla="*/ 39 h 120"/>
                <a:gd name="T26" fmla="*/ 6 w 421"/>
                <a:gd name="T27" fmla="*/ 46 h 120"/>
                <a:gd name="T28" fmla="*/ 4 w 421"/>
                <a:gd name="T29" fmla="*/ 53 h 120"/>
                <a:gd name="T30" fmla="*/ 2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20 w 421"/>
                <a:gd name="T45" fmla="*/ 60 h 120"/>
                <a:gd name="T46" fmla="*/ 417 w 421"/>
                <a:gd name="T47" fmla="*/ 53 h 120"/>
                <a:gd name="T48" fmla="*/ 415 w 421"/>
                <a:gd name="T49" fmla="*/ 46 h 120"/>
                <a:gd name="T50" fmla="*/ 412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5 w 421"/>
                <a:gd name="T65" fmla="*/ 5 h 120"/>
                <a:gd name="T66" fmla="*/ 368 w 421"/>
                <a:gd name="T67" fmla="*/ 3 h 120"/>
                <a:gd name="T68" fmla="*/ 361 w 421"/>
                <a:gd name="T69" fmla="*/ 2 h 120"/>
                <a:gd name="T70" fmla="*/ 354 w 421"/>
                <a:gd name="T71" fmla="*/ 1 h 120"/>
                <a:gd name="T72" fmla="*/ 346 w 421"/>
                <a:gd name="T73" fmla="*/ 0 h 120"/>
                <a:gd name="T74" fmla="*/ 346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4" name="Freeform 4744">
              <a:extLst>
                <a:ext uri="{FF2B5EF4-FFF2-40B4-BE49-F238E27FC236}">
                  <a16:creationId xmlns:a16="http://schemas.microsoft.com/office/drawing/2014/main" id="{5A76ECC7-C209-476D-BB16-D2195C8DD95B}"/>
                </a:ext>
              </a:extLst>
            </p:cNvPr>
            <p:cNvSpPr>
              <a:spLocks/>
            </p:cNvSpPr>
            <p:nvPr/>
          </p:nvSpPr>
          <p:spPr bwMode="auto">
            <a:xfrm>
              <a:off x="4900613" y="3984625"/>
              <a:ext cx="133350" cy="85725"/>
            </a:xfrm>
            <a:custGeom>
              <a:avLst/>
              <a:gdLst>
                <a:gd name="T0" fmla="*/ 0 w 421"/>
                <a:gd name="T1" fmla="*/ 196 h 270"/>
                <a:gd name="T2" fmla="*/ 0 w 421"/>
                <a:gd name="T3" fmla="*/ 203 h 270"/>
                <a:gd name="T4" fmla="*/ 2 w 421"/>
                <a:gd name="T5" fmla="*/ 211 h 270"/>
                <a:gd name="T6" fmla="*/ 4 w 421"/>
                <a:gd name="T7" fmla="*/ 218 h 270"/>
                <a:gd name="T8" fmla="*/ 6 w 421"/>
                <a:gd name="T9" fmla="*/ 225 h 270"/>
                <a:gd name="T10" fmla="*/ 10 w 421"/>
                <a:gd name="T11" fmla="*/ 231 h 270"/>
                <a:gd name="T12" fmla="*/ 13 w 421"/>
                <a:gd name="T13" fmla="*/ 238 h 270"/>
                <a:gd name="T14" fmla="*/ 18 w 421"/>
                <a:gd name="T15" fmla="*/ 243 h 270"/>
                <a:gd name="T16" fmla="*/ 22 w 421"/>
                <a:gd name="T17" fmla="*/ 248 h 270"/>
                <a:gd name="T18" fmla="*/ 27 w 421"/>
                <a:gd name="T19" fmla="*/ 254 h 270"/>
                <a:gd name="T20" fmla="*/ 33 w 421"/>
                <a:gd name="T21" fmla="*/ 257 h 270"/>
                <a:gd name="T22" fmla="*/ 40 w 421"/>
                <a:gd name="T23" fmla="*/ 262 h 270"/>
                <a:gd name="T24" fmla="*/ 46 w 421"/>
                <a:gd name="T25" fmla="*/ 264 h 270"/>
                <a:gd name="T26" fmla="*/ 53 w 421"/>
                <a:gd name="T27" fmla="*/ 267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7 h 270"/>
                <a:gd name="T42" fmla="*/ 375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2 w 421"/>
                <a:gd name="T57" fmla="*/ 231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5" name="Freeform 4745">
              <a:extLst>
                <a:ext uri="{FF2B5EF4-FFF2-40B4-BE49-F238E27FC236}">
                  <a16:creationId xmlns:a16="http://schemas.microsoft.com/office/drawing/2014/main" id="{842A256B-87AA-4D95-A759-ECE316A17FF2}"/>
                </a:ext>
              </a:extLst>
            </p:cNvPr>
            <p:cNvSpPr>
              <a:spLocks/>
            </p:cNvSpPr>
            <p:nvPr/>
          </p:nvSpPr>
          <p:spPr bwMode="auto">
            <a:xfrm>
              <a:off x="5053013" y="3937000"/>
              <a:ext cx="134938" cy="38100"/>
            </a:xfrm>
            <a:custGeom>
              <a:avLst/>
              <a:gdLst>
                <a:gd name="T0" fmla="*/ 345 w 421"/>
                <a:gd name="T1" fmla="*/ 0 h 120"/>
                <a:gd name="T2" fmla="*/ 75 w 421"/>
                <a:gd name="T3" fmla="*/ 0 h 120"/>
                <a:gd name="T4" fmla="*/ 67 w 421"/>
                <a:gd name="T5" fmla="*/ 1 h 120"/>
                <a:gd name="T6" fmla="*/ 60 w 421"/>
                <a:gd name="T7" fmla="*/ 2 h 120"/>
                <a:gd name="T8" fmla="*/ 52 w 421"/>
                <a:gd name="T9" fmla="*/ 3 h 120"/>
                <a:gd name="T10" fmla="*/ 45 w 421"/>
                <a:gd name="T11" fmla="*/ 5 h 120"/>
                <a:gd name="T12" fmla="*/ 39 w 421"/>
                <a:gd name="T13" fmla="*/ 9 h 120"/>
                <a:gd name="T14" fmla="*/ 33 w 421"/>
                <a:gd name="T15" fmla="*/ 12 h 120"/>
                <a:gd name="T16" fmla="*/ 27 w 421"/>
                <a:gd name="T17" fmla="*/ 17 h 120"/>
                <a:gd name="T18" fmla="*/ 22 w 421"/>
                <a:gd name="T19" fmla="*/ 22 h 120"/>
                <a:gd name="T20" fmla="*/ 17 w 421"/>
                <a:gd name="T21" fmla="*/ 27 h 120"/>
                <a:gd name="T22" fmla="*/ 13 w 421"/>
                <a:gd name="T23" fmla="*/ 33 h 120"/>
                <a:gd name="T24" fmla="*/ 9 w 421"/>
                <a:gd name="T25" fmla="*/ 39 h 120"/>
                <a:gd name="T26" fmla="*/ 6 w 421"/>
                <a:gd name="T27" fmla="*/ 46 h 120"/>
                <a:gd name="T28" fmla="*/ 4 w 421"/>
                <a:gd name="T29" fmla="*/ 53 h 120"/>
                <a:gd name="T30" fmla="*/ 1 w 421"/>
                <a:gd name="T31" fmla="*/ 60 h 120"/>
                <a:gd name="T32" fmla="*/ 0 w 421"/>
                <a:gd name="T33" fmla="*/ 67 h 120"/>
                <a:gd name="T34" fmla="*/ 0 w 421"/>
                <a:gd name="T35" fmla="*/ 75 h 120"/>
                <a:gd name="T36" fmla="*/ 0 w 421"/>
                <a:gd name="T37" fmla="*/ 120 h 120"/>
                <a:gd name="T38" fmla="*/ 421 w 421"/>
                <a:gd name="T39" fmla="*/ 120 h 120"/>
                <a:gd name="T40" fmla="*/ 421 w 421"/>
                <a:gd name="T41" fmla="*/ 75 h 120"/>
                <a:gd name="T42" fmla="*/ 421 w 421"/>
                <a:gd name="T43" fmla="*/ 67 h 120"/>
                <a:gd name="T44" fmla="*/ 419 w 421"/>
                <a:gd name="T45" fmla="*/ 60 h 120"/>
                <a:gd name="T46" fmla="*/ 417 w 421"/>
                <a:gd name="T47" fmla="*/ 53 h 120"/>
                <a:gd name="T48" fmla="*/ 415 w 421"/>
                <a:gd name="T49" fmla="*/ 46 h 120"/>
                <a:gd name="T50" fmla="*/ 411 w 421"/>
                <a:gd name="T51" fmla="*/ 39 h 120"/>
                <a:gd name="T52" fmla="*/ 408 w 421"/>
                <a:gd name="T53" fmla="*/ 33 h 120"/>
                <a:gd name="T54" fmla="*/ 403 w 421"/>
                <a:gd name="T55" fmla="*/ 27 h 120"/>
                <a:gd name="T56" fmla="*/ 399 w 421"/>
                <a:gd name="T57" fmla="*/ 22 h 120"/>
                <a:gd name="T58" fmla="*/ 393 w 421"/>
                <a:gd name="T59" fmla="*/ 17 h 120"/>
                <a:gd name="T60" fmla="*/ 387 w 421"/>
                <a:gd name="T61" fmla="*/ 12 h 120"/>
                <a:gd name="T62" fmla="*/ 381 w 421"/>
                <a:gd name="T63" fmla="*/ 9 h 120"/>
                <a:gd name="T64" fmla="*/ 374 w 421"/>
                <a:gd name="T65" fmla="*/ 5 h 120"/>
                <a:gd name="T66" fmla="*/ 367 w 421"/>
                <a:gd name="T67" fmla="*/ 3 h 120"/>
                <a:gd name="T68" fmla="*/ 360 w 421"/>
                <a:gd name="T69" fmla="*/ 2 h 120"/>
                <a:gd name="T70" fmla="*/ 353 w 421"/>
                <a:gd name="T71" fmla="*/ 1 h 120"/>
                <a:gd name="T72" fmla="*/ 345 w 421"/>
                <a:gd name="T73" fmla="*/ 0 h 120"/>
                <a:gd name="T74" fmla="*/ 345 w 421"/>
                <a:gd name="T75"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21" h="120">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6" name="Freeform 4746">
              <a:extLst>
                <a:ext uri="{FF2B5EF4-FFF2-40B4-BE49-F238E27FC236}">
                  <a16:creationId xmlns:a16="http://schemas.microsoft.com/office/drawing/2014/main" id="{3D60C298-D43E-4861-BEA9-D00241730C7D}"/>
                </a:ext>
              </a:extLst>
            </p:cNvPr>
            <p:cNvSpPr>
              <a:spLocks/>
            </p:cNvSpPr>
            <p:nvPr/>
          </p:nvSpPr>
          <p:spPr bwMode="auto">
            <a:xfrm>
              <a:off x="5053013" y="3984625"/>
              <a:ext cx="134938" cy="85725"/>
            </a:xfrm>
            <a:custGeom>
              <a:avLst/>
              <a:gdLst>
                <a:gd name="T0" fmla="*/ 0 w 421"/>
                <a:gd name="T1" fmla="*/ 196 h 270"/>
                <a:gd name="T2" fmla="*/ 0 w 421"/>
                <a:gd name="T3" fmla="*/ 203 h 270"/>
                <a:gd name="T4" fmla="*/ 1 w 421"/>
                <a:gd name="T5" fmla="*/ 211 h 270"/>
                <a:gd name="T6" fmla="*/ 4 w 421"/>
                <a:gd name="T7" fmla="*/ 218 h 270"/>
                <a:gd name="T8" fmla="*/ 6 w 421"/>
                <a:gd name="T9" fmla="*/ 225 h 270"/>
                <a:gd name="T10" fmla="*/ 9 w 421"/>
                <a:gd name="T11" fmla="*/ 231 h 270"/>
                <a:gd name="T12" fmla="*/ 13 w 421"/>
                <a:gd name="T13" fmla="*/ 238 h 270"/>
                <a:gd name="T14" fmla="*/ 17 w 421"/>
                <a:gd name="T15" fmla="*/ 243 h 270"/>
                <a:gd name="T16" fmla="*/ 22 w 421"/>
                <a:gd name="T17" fmla="*/ 248 h 270"/>
                <a:gd name="T18" fmla="*/ 27 w 421"/>
                <a:gd name="T19" fmla="*/ 254 h 270"/>
                <a:gd name="T20" fmla="*/ 33 w 421"/>
                <a:gd name="T21" fmla="*/ 257 h 270"/>
                <a:gd name="T22" fmla="*/ 39 w 421"/>
                <a:gd name="T23" fmla="*/ 262 h 270"/>
                <a:gd name="T24" fmla="*/ 45 w 421"/>
                <a:gd name="T25" fmla="*/ 264 h 270"/>
                <a:gd name="T26" fmla="*/ 52 w 421"/>
                <a:gd name="T27" fmla="*/ 267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7 h 270"/>
                <a:gd name="T42" fmla="*/ 374 w 421"/>
                <a:gd name="T43" fmla="*/ 264 h 270"/>
                <a:gd name="T44" fmla="*/ 381 w 421"/>
                <a:gd name="T45" fmla="*/ 261 h 270"/>
                <a:gd name="T46" fmla="*/ 387 w 421"/>
                <a:gd name="T47" fmla="*/ 257 h 270"/>
                <a:gd name="T48" fmla="*/ 393 w 421"/>
                <a:gd name="T49" fmla="*/ 253 h 270"/>
                <a:gd name="T50" fmla="*/ 399 w 421"/>
                <a:gd name="T51" fmla="*/ 248 h 270"/>
                <a:gd name="T52" fmla="*/ 403 w 421"/>
                <a:gd name="T53" fmla="*/ 243 h 270"/>
                <a:gd name="T54" fmla="*/ 408 w 421"/>
                <a:gd name="T55" fmla="*/ 238 h 270"/>
                <a:gd name="T56" fmla="*/ 411 w 421"/>
                <a:gd name="T57" fmla="*/ 231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7" name="Freeform 4747">
              <a:extLst>
                <a:ext uri="{FF2B5EF4-FFF2-40B4-BE49-F238E27FC236}">
                  <a16:creationId xmlns:a16="http://schemas.microsoft.com/office/drawing/2014/main" id="{29B54F52-E2CA-455A-9AA3-2B20BE885EED}"/>
                </a:ext>
              </a:extLst>
            </p:cNvPr>
            <p:cNvSpPr>
              <a:spLocks/>
            </p:cNvSpPr>
            <p:nvPr/>
          </p:nvSpPr>
          <p:spPr bwMode="auto">
            <a:xfrm>
              <a:off x="4900613" y="4137025"/>
              <a:ext cx="133350" cy="85725"/>
            </a:xfrm>
            <a:custGeom>
              <a:avLst/>
              <a:gdLst>
                <a:gd name="T0" fmla="*/ 0 w 421"/>
                <a:gd name="T1" fmla="*/ 194 h 270"/>
                <a:gd name="T2" fmla="*/ 0 w 421"/>
                <a:gd name="T3" fmla="*/ 203 h 270"/>
                <a:gd name="T4" fmla="*/ 2 w 421"/>
                <a:gd name="T5" fmla="*/ 209 h 270"/>
                <a:gd name="T6" fmla="*/ 4 w 421"/>
                <a:gd name="T7" fmla="*/ 218 h 270"/>
                <a:gd name="T8" fmla="*/ 6 w 421"/>
                <a:gd name="T9" fmla="*/ 225 h 270"/>
                <a:gd name="T10" fmla="*/ 10 w 421"/>
                <a:gd name="T11" fmla="*/ 230 h 270"/>
                <a:gd name="T12" fmla="*/ 13 w 421"/>
                <a:gd name="T13" fmla="*/ 237 h 270"/>
                <a:gd name="T14" fmla="*/ 18 w 421"/>
                <a:gd name="T15" fmla="*/ 243 h 270"/>
                <a:gd name="T16" fmla="*/ 22 w 421"/>
                <a:gd name="T17" fmla="*/ 248 h 270"/>
                <a:gd name="T18" fmla="*/ 27 w 421"/>
                <a:gd name="T19" fmla="*/ 252 h 270"/>
                <a:gd name="T20" fmla="*/ 33 w 421"/>
                <a:gd name="T21" fmla="*/ 257 h 270"/>
                <a:gd name="T22" fmla="*/ 40 w 421"/>
                <a:gd name="T23" fmla="*/ 262 h 270"/>
                <a:gd name="T24" fmla="*/ 46 w 421"/>
                <a:gd name="T25" fmla="*/ 264 h 270"/>
                <a:gd name="T26" fmla="*/ 53 w 421"/>
                <a:gd name="T27" fmla="*/ 266 h 270"/>
                <a:gd name="T28" fmla="*/ 61 w 421"/>
                <a:gd name="T29" fmla="*/ 269 h 270"/>
                <a:gd name="T30" fmla="*/ 68 w 421"/>
                <a:gd name="T31" fmla="*/ 270 h 270"/>
                <a:gd name="T32" fmla="*/ 76 w 421"/>
                <a:gd name="T33" fmla="*/ 270 h 270"/>
                <a:gd name="T34" fmla="*/ 346 w 421"/>
                <a:gd name="T35" fmla="*/ 270 h 270"/>
                <a:gd name="T36" fmla="*/ 354 w 421"/>
                <a:gd name="T37" fmla="*/ 270 h 270"/>
                <a:gd name="T38" fmla="*/ 361 w 421"/>
                <a:gd name="T39" fmla="*/ 269 h 270"/>
                <a:gd name="T40" fmla="*/ 368 w 421"/>
                <a:gd name="T41" fmla="*/ 266 h 270"/>
                <a:gd name="T42" fmla="*/ 375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2 w 421"/>
                <a:gd name="T57" fmla="*/ 230 h 270"/>
                <a:gd name="T58" fmla="*/ 415 w 421"/>
                <a:gd name="T59" fmla="*/ 225 h 270"/>
                <a:gd name="T60" fmla="*/ 417 w 421"/>
                <a:gd name="T61" fmla="*/ 218 h 270"/>
                <a:gd name="T62" fmla="*/ 420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Freeform 4748">
              <a:extLst>
                <a:ext uri="{FF2B5EF4-FFF2-40B4-BE49-F238E27FC236}">
                  <a16:creationId xmlns:a16="http://schemas.microsoft.com/office/drawing/2014/main" id="{46C54F87-D686-45B0-AC4F-BD4AD01BD05A}"/>
                </a:ext>
              </a:extLst>
            </p:cNvPr>
            <p:cNvSpPr>
              <a:spLocks/>
            </p:cNvSpPr>
            <p:nvPr/>
          </p:nvSpPr>
          <p:spPr bwMode="auto">
            <a:xfrm>
              <a:off x="4900613" y="4089400"/>
              <a:ext cx="133350" cy="38100"/>
            </a:xfrm>
            <a:custGeom>
              <a:avLst/>
              <a:gdLst>
                <a:gd name="T0" fmla="*/ 346 w 421"/>
                <a:gd name="T1" fmla="*/ 0 h 121"/>
                <a:gd name="T2" fmla="*/ 76 w 421"/>
                <a:gd name="T3" fmla="*/ 0 h 121"/>
                <a:gd name="T4" fmla="*/ 68 w 421"/>
                <a:gd name="T5" fmla="*/ 1 h 121"/>
                <a:gd name="T6" fmla="*/ 61 w 421"/>
                <a:gd name="T7" fmla="*/ 3 h 121"/>
                <a:gd name="T8" fmla="*/ 53 w 421"/>
                <a:gd name="T9" fmla="*/ 4 h 121"/>
                <a:gd name="T10" fmla="*/ 46 w 421"/>
                <a:gd name="T11" fmla="*/ 6 h 121"/>
                <a:gd name="T12" fmla="*/ 40 w 421"/>
                <a:gd name="T13" fmla="*/ 10 h 121"/>
                <a:gd name="T14" fmla="*/ 33 w 421"/>
                <a:gd name="T15" fmla="*/ 13 h 121"/>
                <a:gd name="T16" fmla="*/ 27 w 421"/>
                <a:gd name="T17" fmla="*/ 18 h 121"/>
                <a:gd name="T18" fmla="*/ 22 w 421"/>
                <a:gd name="T19" fmla="*/ 22 h 121"/>
                <a:gd name="T20" fmla="*/ 18 w 421"/>
                <a:gd name="T21" fmla="*/ 28 h 121"/>
                <a:gd name="T22" fmla="*/ 13 w 421"/>
                <a:gd name="T23" fmla="*/ 34 h 121"/>
                <a:gd name="T24" fmla="*/ 10 w 421"/>
                <a:gd name="T25" fmla="*/ 40 h 121"/>
                <a:gd name="T26" fmla="*/ 6 w 421"/>
                <a:gd name="T27" fmla="*/ 47 h 121"/>
                <a:gd name="T28" fmla="*/ 4 w 421"/>
                <a:gd name="T29" fmla="*/ 54 h 121"/>
                <a:gd name="T30" fmla="*/ 2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20 w 421"/>
                <a:gd name="T45" fmla="*/ 61 h 121"/>
                <a:gd name="T46" fmla="*/ 417 w 421"/>
                <a:gd name="T47" fmla="*/ 54 h 121"/>
                <a:gd name="T48" fmla="*/ 415 w 421"/>
                <a:gd name="T49" fmla="*/ 47 h 121"/>
                <a:gd name="T50" fmla="*/ 412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5 w 421"/>
                <a:gd name="T65" fmla="*/ 6 h 121"/>
                <a:gd name="T66" fmla="*/ 368 w 421"/>
                <a:gd name="T67" fmla="*/ 4 h 121"/>
                <a:gd name="T68" fmla="*/ 361 w 421"/>
                <a:gd name="T69" fmla="*/ 3 h 121"/>
                <a:gd name="T70" fmla="*/ 354 w 421"/>
                <a:gd name="T71" fmla="*/ 1 h 121"/>
                <a:gd name="T72" fmla="*/ 346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9" name="Freeform 4749">
              <a:extLst>
                <a:ext uri="{FF2B5EF4-FFF2-40B4-BE49-F238E27FC236}">
                  <a16:creationId xmlns:a16="http://schemas.microsoft.com/office/drawing/2014/main" id="{2AD4B2ED-3FF5-413A-9E75-6FD5885D478D}"/>
                </a:ext>
              </a:extLst>
            </p:cNvPr>
            <p:cNvSpPr>
              <a:spLocks/>
            </p:cNvSpPr>
            <p:nvPr/>
          </p:nvSpPr>
          <p:spPr bwMode="auto">
            <a:xfrm>
              <a:off x="5053013" y="4137025"/>
              <a:ext cx="134938" cy="85725"/>
            </a:xfrm>
            <a:custGeom>
              <a:avLst/>
              <a:gdLst>
                <a:gd name="T0" fmla="*/ 0 w 421"/>
                <a:gd name="T1" fmla="*/ 194 h 270"/>
                <a:gd name="T2" fmla="*/ 0 w 421"/>
                <a:gd name="T3" fmla="*/ 203 h 270"/>
                <a:gd name="T4" fmla="*/ 1 w 421"/>
                <a:gd name="T5" fmla="*/ 209 h 270"/>
                <a:gd name="T6" fmla="*/ 4 w 421"/>
                <a:gd name="T7" fmla="*/ 218 h 270"/>
                <a:gd name="T8" fmla="*/ 6 w 421"/>
                <a:gd name="T9" fmla="*/ 225 h 270"/>
                <a:gd name="T10" fmla="*/ 9 w 421"/>
                <a:gd name="T11" fmla="*/ 230 h 270"/>
                <a:gd name="T12" fmla="*/ 13 w 421"/>
                <a:gd name="T13" fmla="*/ 237 h 270"/>
                <a:gd name="T14" fmla="*/ 17 w 421"/>
                <a:gd name="T15" fmla="*/ 243 h 270"/>
                <a:gd name="T16" fmla="*/ 22 w 421"/>
                <a:gd name="T17" fmla="*/ 248 h 270"/>
                <a:gd name="T18" fmla="*/ 27 w 421"/>
                <a:gd name="T19" fmla="*/ 252 h 270"/>
                <a:gd name="T20" fmla="*/ 33 w 421"/>
                <a:gd name="T21" fmla="*/ 257 h 270"/>
                <a:gd name="T22" fmla="*/ 39 w 421"/>
                <a:gd name="T23" fmla="*/ 262 h 270"/>
                <a:gd name="T24" fmla="*/ 45 w 421"/>
                <a:gd name="T25" fmla="*/ 264 h 270"/>
                <a:gd name="T26" fmla="*/ 52 w 421"/>
                <a:gd name="T27" fmla="*/ 266 h 270"/>
                <a:gd name="T28" fmla="*/ 60 w 421"/>
                <a:gd name="T29" fmla="*/ 269 h 270"/>
                <a:gd name="T30" fmla="*/ 67 w 421"/>
                <a:gd name="T31" fmla="*/ 270 h 270"/>
                <a:gd name="T32" fmla="*/ 75 w 421"/>
                <a:gd name="T33" fmla="*/ 270 h 270"/>
                <a:gd name="T34" fmla="*/ 345 w 421"/>
                <a:gd name="T35" fmla="*/ 270 h 270"/>
                <a:gd name="T36" fmla="*/ 353 w 421"/>
                <a:gd name="T37" fmla="*/ 270 h 270"/>
                <a:gd name="T38" fmla="*/ 360 w 421"/>
                <a:gd name="T39" fmla="*/ 269 h 270"/>
                <a:gd name="T40" fmla="*/ 367 w 421"/>
                <a:gd name="T41" fmla="*/ 266 h 270"/>
                <a:gd name="T42" fmla="*/ 374 w 421"/>
                <a:gd name="T43" fmla="*/ 264 h 270"/>
                <a:gd name="T44" fmla="*/ 381 w 421"/>
                <a:gd name="T45" fmla="*/ 260 h 270"/>
                <a:gd name="T46" fmla="*/ 387 w 421"/>
                <a:gd name="T47" fmla="*/ 257 h 270"/>
                <a:gd name="T48" fmla="*/ 393 w 421"/>
                <a:gd name="T49" fmla="*/ 252 h 270"/>
                <a:gd name="T50" fmla="*/ 399 w 421"/>
                <a:gd name="T51" fmla="*/ 248 h 270"/>
                <a:gd name="T52" fmla="*/ 403 w 421"/>
                <a:gd name="T53" fmla="*/ 243 h 270"/>
                <a:gd name="T54" fmla="*/ 408 w 421"/>
                <a:gd name="T55" fmla="*/ 237 h 270"/>
                <a:gd name="T56" fmla="*/ 411 w 421"/>
                <a:gd name="T57" fmla="*/ 230 h 270"/>
                <a:gd name="T58" fmla="*/ 415 w 421"/>
                <a:gd name="T59" fmla="*/ 225 h 270"/>
                <a:gd name="T60" fmla="*/ 417 w 421"/>
                <a:gd name="T61" fmla="*/ 218 h 270"/>
                <a:gd name="T62" fmla="*/ 419 w 421"/>
                <a:gd name="T63" fmla="*/ 211 h 270"/>
                <a:gd name="T64" fmla="*/ 421 w 421"/>
                <a:gd name="T65" fmla="*/ 203 h 270"/>
                <a:gd name="T66" fmla="*/ 421 w 421"/>
                <a:gd name="T67" fmla="*/ 196 h 270"/>
                <a:gd name="T68" fmla="*/ 421 w 421"/>
                <a:gd name="T69" fmla="*/ 0 h 270"/>
                <a:gd name="T70" fmla="*/ 0 w 421"/>
                <a:gd name="T71" fmla="*/ 0 h 270"/>
                <a:gd name="T72" fmla="*/ 0 w 421"/>
                <a:gd name="T73" fmla="*/ 194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270">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0" name="Freeform 4750">
              <a:extLst>
                <a:ext uri="{FF2B5EF4-FFF2-40B4-BE49-F238E27FC236}">
                  <a16:creationId xmlns:a16="http://schemas.microsoft.com/office/drawing/2014/main" id="{C94F299B-31F2-4CA4-A270-5E5DDD6CEDAA}"/>
                </a:ext>
              </a:extLst>
            </p:cNvPr>
            <p:cNvSpPr>
              <a:spLocks/>
            </p:cNvSpPr>
            <p:nvPr/>
          </p:nvSpPr>
          <p:spPr bwMode="auto">
            <a:xfrm>
              <a:off x="5053013" y="4089400"/>
              <a:ext cx="134938" cy="38100"/>
            </a:xfrm>
            <a:custGeom>
              <a:avLst/>
              <a:gdLst>
                <a:gd name="T0" fmla="*/ 345 w 421"/>
                <a:gd name="T1" fmla="*/ 0 h 121"/>
                <a:gd name="T2" fmla="*/ 75 w 421"/>
                <a:gd name="T3" fmla="*/ 0 h 121"/>
                <a:gd name="T4" fmla="*/ 67 w 421"/>
                <a:gd name="T5" fmla="*/ 1 h 121"/>
                <a:gd name="T6" fmla="*/ 60 w 421"/>
                <a:gd name="T7" fmla="*/ 3 h 121"/>
                <a:gd name="T8" fmla="*/ 52 w 421"/>
                <a:gd name="T9" fmla="*/ 4 h 121"/>
                <a:gd name="T10" fmla="*/ 45 w 421"/>
                <a:gd name="T11" fmla="*/ 6 h 121"/>
                <a:gd name="T12" fmla="*/ 39 w 421"/>
                <a:gd name="T13" fmla="*/ 10 h 121"/>
                <a:gd name="T14" fmla="*/ 33 w 421"/>
                <a:gd name="T15" fmla="*/ 13 h 121"/>
                <a:gd name="T16" fmla="*/ 27 w 421"/>
                <a:gd name="T17" fmla="*/ 18 h 121"/>
                <a:gd name="T18" fmla="*/ 22 w 421"/>
                <a:gd name="T19" fmla="*/ 22 h 121"/>
                <a:gd name="T20" fmla="*/ 17 w 421"/>
                <a:gd name="T21" fmla="*/ 28 h 121"/>
                <a:gd name="T22" fmla="*/ 13 w 421"/>
                <a:gd name="T23" fmla="*/ 34 h 121"/>
                <a:gd name="T24" fmla="*/ 9 w 421"/>
                <a:gd name="T25" fmla="*/ 40 h 121"/>
                <a:gd name="T26" fmla="*/ 6 w 421"/>
                <a:gd name="T27" fmla="*/ 47 h 121"/>
                <a:gd name="T28" fmla="*/ 4 w 421"/>
                <a:gd name="T29" fmla="*/ 54 h 121"/>
                <a:gd name="T30" fmla="*/ 1 w 421"/>
                <a:gd name="T31" fmla="*/ 61 h 121"/>
                <a:gd name="T32" fmla="*/ 0 w 421"/>
                <a:gd name="T33" fmla="*/ 67 h 121"/>
                <a:gd name="T34" fmla="*/ 0 w 421"/>
                <a:gd name="T35" fmla="*/ 76 h 121"/>
                <a:gd name="T36" fmla="*/ 0 w 421"/>
                <a:gd name="T37" fmla="*/ 121 h 121"/>
                <a:gd name="T38" fmla="*/ 421 w 421"/>
                <a:gd name="T39" fmla="*/ 121 h 121"/>
                <a:gd name="T40" fmla="*/ 421 w 421"/>
                <a:gd name="T41" fmla="*/ 76 h 121"/>
                <a:gd name="T42" fmla="*/ 421 w 421"/>
                <a:gd name="T43" fmla="*/ 67 h 121"/>
                <a:gd name="T44" fmla="*/ 419 w 421"/>
                <a:gd name="T45" fmla="*/ 61 h 121"/>
                <a:gd name="T46" fmla="*/ 417 w 421"/>
                <a:gd name="T47" fmla="*/ 54 h 121"/>
                <a:gd name="T48" fmla="*/ 415 w 421"/>
                <a:gd name="T49" fmla="*/ 47 h 121"/>
                <a:gd name="T50" fmla="*/ 411 w 421"/>
                <a:gd name="T51" fmla="*/ 40 h 121"/>
                <a:gd name="T52" fmla="*/ 408 w 421"/>
                <a:gd name="T53" fmla="*/ 34 h 121"/>
                <a:gd name="T54" fmla="*/ 403 w 421"/>
                <a:gd name="T55" fmla="*/ 28 h 121"/>
                <a:gd name="T56" fmla="*/ 399 w 421"/>
                <a:gd name="T57" fmla="*/ 22 h 121"/>
                <a:gd name="T58" fmla="*/ 393 w 421"/>
                <a:gd name="T59" fmla="*/ 18 h 121"/>
                <a:gd name="T60" fmla="*/ 387 w 421"/>
                <a:gd name="T61" fmla="*/ 13 h 121"/>
                <a:gd name="T62" fmla="*/ 381 w 421"/>
                <a:gd name="T63" fmla="*/ 10 h 121"/>
                <a:gd name="T64" fmla="*/ 374 w 421"/>
                <a:gd name="T65" fmla="*/ 6 h 121"/>
                <a:gd name="T66" fmla="*/ 367 w 421"/>
                <a:gd name="T67" fmla="*/ 4 h 121"/>
                <a:gd name="T68" fmla="*/ 360 w 421"/>
                <a:gd name="T69" fmla="*/ 3 h 121"/>
                <a:gd name="T70" fmla="*/ 353 w 421"/>
                <a:gd name="T71" fmla="*/ 1 h 121"/>
                <a:gd name="T72" fmla="*/ 345 w 421"/>
                <a:gd name="T73" fmla="*/ 0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21" h="1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1" name="Group 100" descr="Icon of mobile phone and speech bubble.">
            <a:extLst>
              <a:ext uri="{FF2B5EF4-FFF2-40B4-BE49-F238E27FC236}">
                <a16:creationId xmlns:a16="http://schemas.microsoft.com/office/drawing/2014/main" id="{67EBF40E-2836-4B56-82CA-B0AE5592616F}"/>
              </a:ext>
            </a:extLst>
          </p:cNvPr>
          <p:cNvGrpSpPr/>
          <p:nvPr/>
        </p:nvGrpSpPr>
        <p:grpSpPr>
          <a:xfrm>
            <a:off x="6564709" y="1373740"/>
            <a:ext cx="277813" cy="276225"/>
            <a:chOff x="6105525" y="1922463"/>
            <a:chExt cx="277813" cy="276225"/>
          </a:xfrm>
          <a:solidFill>
            <a:schemeClr val="bg1"/>
          </a:solidFill>
        </p:grpSpPr>
        <p:sp>
          <p:nvSpPr>
            <p:cNvPr id="102" name="Freeform 2023">
              <a:extLst>
                <a:ext uri="{FF2B5EF4-FFF2-40B4-BE49-F238E27FC236}">
                  <a16:creationId xmlns:a16="http://schemas.microsoft.com/office/drawing/2014/main" id="{8A677BB9-7FF5-46F1-AA35-A8280C80A687}"/>
                </a:ext>
              </a:extLst>
            </p:cNvPr>
            <p:cNvSpPr>
              <a:spLocks noEditPoints="1"/>
            </p:cNvSpPr>
            <p:nvPr/>
          </p:nvSpPr>
          <p:spPr bwMode="auto">
            <a:xfrm>
              <a:off x="6105525" y="1960563"/>
              <a:ext cx="96838" cy="47625"/>
            </a:xfrm>
            <a:custGeom>
              <a:avLst/>
              <a:gdLst>
                <a:gd name="T0" fmla="*/ 195 w 303"/>
                <a:gd name="T1" fmla="*/ 105 h 150"/>
                <a:gd name="T2" fmla="*/ 165 w 303"/>
                <a:gd name="T3" fmla="*/ 105 h 150"/>
                <a:gd name="T4" fmla="*/ 162 w 303"/>
                <a:gd name="T5" fmla="*/ 105 h 150"/>
                <a:gd name="T6" fmla="*/ 160 w 303"/>
                <a:gd name="T7" fmla="*/ 104 h 150"/>
                <a:gd name="T8" fmla="*/ 157 w 303"/>
                <a:gd name="T9" fmla="*/ 103 h 150"/>
                <a:gd name="T10" fmla="*/ 155 w 303"/>
                <a:gd name="T11" fmla="*/ 101 h 150"/>
                <a:gd name="T12" fmla="*/ 153 w 303"/>
                <a:gd name="T13" fmla="*/ 98 h 150"/>
                <a:gd name="T14" fmla="*/ 151 w 303"/>
                <a:gd name="T15" fmla="*/ 96 h 150"/>
                <a:gd name="T16" fmla="*/ 151 w 303"/>
                <a:gd name="T17" fmla="*/ 93 h 150"/>
                <a:gd name="T18" fmla="*/ 150 w 303"/>
                <a:gd name="T19" fmla="*/ 90 h 150"/>
                <a:gd name="T20" fmla="*/ 151 w 303"/>
                <a:gd name="T21" fmla="*/ 88 h 150"/>
                <a:gd name="T22" fmla="*/ 151 w 303"/>
                <a:gd name="T23" fmla="*/ 85 h 150"/>
                <a:gd name="T24" fmla="*/ 153 w 303"/>
                <a:gd name="T25" fmla="*/ 82 h 150"/>
                <a:gd name="T26" fmla="*/ 155 w 303"/>
                <a:gd name="T27" fmla="*/ 80 h 150"/>
                <a:gd name="T28" fmla="*/ 157 w 303"/>
                <a:gd name="T29" fmla="*/ 78 h 150"/>
                <a:gd name="T30" fmla="*/ 160 w 303"/>
                <a:gd name="T31" fmla="*/ 77 h 150"/>
                <a:gd name="T32" fmla="*/ 162 w 303"/>
                <a:gd name="T33" fmla="*/ 76 h 150"/>
                <a:gd name="T34" fmla="*/ 165 w 303"/>
                <a:gd name="T35" fmla="*/ 75 h 150"/>
                <a:gd name="T36" fmla="*/ 195 w 303"/>
                <a:gd name="T37" fmla="*/ 75 h 150"/>
                <a:gd name="T38" fmla="*/ 199 w 303"/>
                <a:gd name="T39" fmla="*/ 76 h 150"/>
                <a:gd name="T40" fmla="*/ 202 w 303"/>
                <a:gd name="T41" fmla="*/ 77 h 150"/>
                <a:gd name="T42" fmla="*/ 204 w 303"/>
                <a:gd name="T43" fmla="*/ 78 h 150"/>
                <a:gd name="T44" fmla="*/ 206 w 303"/>
                <a:gd name="T45" fmla="*/ 80 h 150"/>
                <a:gd name="T46" fmla="*/ 208 w 303"/>
                <a:gd name="T47" fmla="*/ 82 h 150"/>
                <a:gd name="T48" fmla="*/ 209 w 303"/>
                <a:gd name="T49" fmla="*/ 85 h 150"/>
                <a:gd name="T50" fmla="*/ 210 w 303"/>
                <a:gd name="T51" fmla="*/ 88 h 150"/>
                <a:gd name="T52" fmla="*/ 210 w 303"/>
                <a:gd name="T53" fmla="*/ 90 h 150"/>
                <a:gd name="T54" fmla="*/ 210 w 303"/>
                <a:gd name="T55" fmla="*/ 93 h 150"/>
                <a:gd name="T56" fmla="*/ 209 w 303"/>
                <a:gd name="T57" fmla="*/ 96 h 150"/>
                <a:gd name="T58" fmla="*/ 208 w 303"/>
                <a:gd name="T59" fmla="*/ 98 h 150"/>
                <a:gd name="T60" fmla="*/ 206 w 303"/>
                <a:gd name="T61" fmla="*/ 101 h 150"/>
                <a:gd name="T62" fmla="*/ 204 w 303"/>
                <a:gd name="T63" fmla="*/ 103 h 150"/>
                <a:gd name="T64" fmla="*/ 202 w 303"/>
                <a:gd name="T65" fmla="*/ 104 h 150"/>
                <a:gd name="T66" fmla="*/ 199 w 303"/>
                <a:gd name="T67" fmla="*/ 105 h 150"/>
                <a:gd name="T68" fmla="*/ 195 w 303"/>
                <a:gd name="T69" fmla="*/ 105 h 150"/>
                <a:gd name="T70" fmla="*/ 195 w 303"/>
                <a:gd name="T71" fmla="*/ 105 h 150"/>
                <a:gd name="T72" fmla="*/ 300 w 303"/>
                <a:gd name="T73" fmla="*/ 135 h 150"/>
                <a:gd name="T74" fmla="*/ 300 w 303"/>
                <a:gd name="T75" fmla="*/ 0 h 150"/>
                <a:gd name="T76" fmla="*/ 90 w 303"/>
                <a:gd name="T77" fmla="*/ 0 h 150"/>
                <a:gd name="T78" fmla="*/ 82 w 303"/>
                <a:gd name="T79" fmla="*/ 1 h 150"/>
                <a:gd name="T80" fmla="*/ 72 w 303"/>
                <a:gd name="T81" fmla="*/ 2 h 150"/>
                <a:gd name="T82" fmla="*/ 63 w 303"/>
                <a:gd name="T83" fmla="*/ 4 h 150"/>
                <a:gd name="T84" fmla="*/ 55 w 303"/>
                <a:gd name="T85" fmla="*/ 7 h 150"/>
                <a:gd name="T86" fmla="*/ 47 w 303"/>
                <a:gd name="T87" fmla="*/ 10 h 150"/>
                <a:gd name="T88" fmla="*/ 40 w 303"/>
                <a:gd name="T89" fmla="*/ 15 h 150"/>
                <a:gd name="T90" fmla="*/ 32 w 303"/>
                <a:gd name="T91" fmla="*/ 20 h 150"/>
                <a:gd name="T92" fmla="*/ 27 w 303"/>
                <a:gd name="T93" fmla="*/ 27 h 150"/>
                <a:gd name="T94" fmla="*/ 20 w 303"/>
                <a:gd name="T95" fmla="*/ 33 h 150"/>
                <a:gd name="T96" fmla="*/ 15 w 303"/>
                <a:gd name="T97" fmla="*/ 39 h 150"/>
                <a:gd name="T98" fmla="*/ 11 w 303"/>
                <a:gd name="T99" fmla="*/ 47 h 150"/>
                <a:gd name="T100" fmla="*/ 8 w 303"/>
                <a:gd name="T101" fmla="*/ 54 h 150"/>
                <a:gd name="T102" fmla="*/ 4 w 303"/>
                <a:gd name="T103" fmla="*/ 63 h 150"/>
                <a:gd name="T104" fmla="*/ 2 w 303"/>
                <a:gd name="T105" fmla="*/ 72 h 150"/>
                <a:gd name="T106" fmla="*/ 1 w 303"/>
                <a:gd name="T107" fmla="*/ 81 h 150"/>
                <a:gd name="T108" fmla="*/ 0 w 303"/>
                <a:gd name="T109" fmla="*/ 90 h 150"/>
                <a:gd name="T110" fmla="*/ 0 w 303"/>
                <a:gd name="T111" fmla="*/ 150 h 150"/>
                <a:gd name="T112" fmla="*/ 303 w 303"/>
                <a:gd name="T113" fmla="*/ 150 h 150"/>
                <a:gd name="T114" fmla="*/ 301 w 303"/>
                <a:gd name="T115" fmla="*/ 144 h 150"/>
                <a:gd name="T116" fmla="*/ 300 w 303"/>
                <a:gd name="T117" fmla="*/ 135 h 150"/>
                <a:gd name="T118" fmla="*/ 300 w 303"/>
                <a:gd name="T119" fmla="*/ 135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3" h="150">
                  <a:moveTo>
                    <a:pt x="195" y="105"/>
                  </a:moveTo>
                  <a:lnTo>
                    <a:pt x="165" y="105"/>
                  </a:lnTo>
                  <a:lnTo>
                    <a:pt x="162" y="105"/>
                  </a:lnTo>
                  <a:lnTo>
                    <a:pt x="160" y="104"/>
                  </a:lnTo>
                  <a:lnTo>
                    <a:pt x="157" y="103"/>
                  </a:lnTo>
                  <a:lnTo>
                    <a:pt x="155" y="101"/>
                  </a:lnTo>
                  <a:lnTo>
                    <a:pt x="153" y="98"/>
                  </a:lnTo>
                  <a:lnTo>
                    <a:pt x="151" y="96"/>
                  </a:lnTo>
                  <a:lnTo>
                    <a:pt x="151" y="93"/>
                  </a:lnTo>
                  <a:lnTo>
                    <a:pt x="150" y="90"/>
                  </a:lnTo>
                  <a:lnTo>
                    <a:pt x="151" y="88"/>
                  </a:lnTo>
                  <a:lnTo>
                    <a:pt x="151" y="85"/>
                  </a:lnTo>
                  <a:lnTo>
                    <a:pt x="153" y="82"/>
                  </a:lnTo>
                  <a:lnTo>
                    <a:pt x="155" y="80"/>
                  </a:lnTo>
                  <a:lnTo>
                    <a:pt x="157" y="78"/>
                  </a:lnTo>
                  <a:lnTo>
                    <a:pt x="160" y="77"/>
                  </a:lnTo>
                  <a:lnTo>
                    <a:pt x="162" y="76"/>
                  </a:lnTo>
                  <a:lnTo>
                    <a:pt x="165" y="75"/>
                  </a:lnTo>
                  <a:lnTo>
                    <a:pt x="195" y="75"/>
                  </a:lnTo>
                  <a:lnTo>
                    <a:pt x="199" y="76"/>
                  </a:lnTo>
                  <a:lnTo>
                    <a:pt x="202" y="77"/>
                  </a:lnTo>
                  <a:lnTo>
                    <a:pt x="204" y="78"/>
                  </a:lnTo>
                  <a:lnTo>
                    <a:pt x="206" y="80"/>
                  </a:lnTo>
                  <a:lnTo>
                    <a:pt x="208" y="82"/>
                  </a:lnTo>
                  <a:lnTo>
                    <a:pt x="209" y="85"/>
                  </a:lnTo>
                  <a:lnTo>
                    <a:pt x="210" y="88"/>
                  </a:lnTo>
                  <a:lnTo>
                    <a:pt x="210" y="90"/>
                  </a:lnTo>
                  <a:lnTo>
                    <a:pt x="210" y="93"/>
                  </a:lnTo>
                  <a:lnTo>
                    <a:pt x="209" y="96"/>
                  </a:lnTo>
                  <a:lnTo>
                    <a:pt x="208" y="98"/>
                  </a:lnTo>
                  <a:lnTo>
                    <a:pt x="206" y="101"/>
                  </a:lnTo>
                  <a:lnTo>
                    <a:pt x="204" y="103"/>
                  </a:lnTo>
                  <a:lnTo>
                    <a:pt x="202" y="104"/>
                  </a:lnTo>
                  <a:lnTo>
                    <a:pt x="199" y="105"/>
                  </a:lnTo>
                  <a:lnTo>
                    <a:pt x="195" y="105"/>
                  </a:lnTo>
                  <a:lnTo>
                    <a:pt x="195" y="105"/>
                  </a:lnTo>
                  <a:close/>
                  <a:moveTo>
                    <a:pt x="300" y="135"/>
                  </a:moveTo>
                  <a:lnTo>
                    <a:pt x="300" y="0"/>
                  </a:lnTo>
                  <a:lnTo>
                    <a:pt x="90" y="0"/>
                  </a:lnTo>
                  <a:lnTo>
                    <a:pt x="82" y="1"/>
                  </a:lnTo>
                  <a:lnTo>
                    <a:pt x="72" y="2"/>
                  </a:lnTo>
                  <a:lnTo>
                    <a:pt x="63" y="4"/>
                  </a:lnTo>
                  <a:lnTo>
                    <a:pt x="55" y="7"/>
                  </a:lnTo>
                  <a:lnTo>
                    <a:pt x="47" y="10"/>
                  </a:lnTo>
                  <a:lnTo>
                    <a:pt x="40" y="15"/>
                  </a:lnTo>
                  <a:lnTo>
                    <a:pt x="32" y="20"/>
                  </a:lnTo>
                  <a:lnTo>
                    <a:pt x="27" y="27"/>
                  </a:lnTo>
                  <a:lnTo>
                    <a:pt x="20" y="33"/>
                  </a:lnTo>
                  <a:lnTo>
                    <a:pt x="15" y="39"/>
                  </a:lnTo>
                  <a:lnTo>
                    <a:pt x="11" y="47"/>
                  </a:lnTo>
                  <a:lnTo>
                    <a:pt x="8" y="54"/>
                  </a:lnTo>
                  <a:lnTo>
                    <a:pt x="4" y="63"/>
                  </a:lnTo>
                  <a:lnTo>
                    <a:pt x="2" y="72"/>
                  </a:lnTo>
                  <a:lnTo>
                    <a:pt x="1" y="81"/>
                  </a:lnTo>
                  <a:lnTo>
                    <a:pt x="0" y="90"/>
                  </a:lnTo>
                  <a:lnTo>
                    <a:pt x="0" y="150"/>
                  </a:lnTo>
                  <a:lnTo>
                    <a:pt x="303" y="150"/>
                  </a:lnTo>
                  <a:lnTo>
                    <a:pt x="301" y="144"/>
                  </a:lnTo>
                  <a:lnTo>
                    <a:pt x="300" y="135"/>
                  </a:lnTo>
                  <a:lnTo>
                    <a:pt x="300" y="1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3" name="Freeform 2024">
              <a:extLst>
                <a:ext uri="{FF2B5EF4-FFF2-40B4-BE49-F238E27FC236}">
                  <a16:creationId xmlns:a16="http://schemas.microsoft.com/office/drawing/2014/main" id="{A089C24C-3669-4556-BCE2-1150BE6C011A}"/>
                </a:ext>
              </a:extLst>
            </p:cNvPr>
            <p:cNvSpPr>
              <a:spLocks noEditPoints="1"/>
            </p:cNvSpPr>
            <p:nvPr/>
          </p:nvSpPr>
          <p:spPr bwMode="auto">
            <a:xfrm>
              <a:off x="6105525" y="2151063"/>
              <a:ext cx="142875" cy="47625"/>
            </a:xfrm>
            <a:custGeom>
              <a:avLst/>
              <a:gdLst>
                <a:gd name="T0" fmla="*/ 231 w 451"/>
                <a:gd name="T1" fmla="*/ 25 h 150"/>
                <a:gd name="T2" fmla="*/ 242 w 451"/>
                <a:gd name="T3" fmla="*/ 31 h 150"/>
                <a:gd name="T4" fmla="*/ 252 w 451"/>
                <a:gd name="T5" fmla="*/ 39 h 150"/>
                <a:gd name="T6" fmla="*/ 258 w 451"/>
                <a:gd name="T7" fmla="*/ 52 h 150"/>
                <a:gd name="T8" fmla="*/ 258 w 451"/>
                <a:gd name="T9" fmla="*/ 65 h 150"/>
                <a:gd name="T10" fmla="*/ 252 w 451"/>
                <a:gd name="T11" fmla="*/ 78 h 150"/>
                <a:gd name="T12" fmla="*/ 242 w 451"/>
                <a:gd name="T13" fmla="*/ 86 h 150"/>
                <a:gd name="T14" fmla="*/ 231 w 451"/>
                <a:gd name="T15" fmla="*/ 92 h 150"/>
                <a:gd name="T16" fmla="*/ 217 w 451"/>
                <a:gd name="T17" fmla="*/ 92 h 150"/>
                <a:gd name="T18" fmla="*/ 205 w 451"/>
                <a:gd name="T19" fmla="*/ 86 h 150"/>
                <a:gd name="T20" fmla="*/ 195 w 451"/>
                <a:gd name="T21" fmla="*/ 78 h 150"/>
                <a:gd name="T22" fmla="*/ 190 w 451"/>
                <a:gd name="T23" fmla="*/ 66 h 150"/>
                <a:gd name="T24" fmla="*/ 190 w 451"/>
                <a:gd name="T25" fmla="*/ 52 h 150"/>
                <a:gd name="T26" fmla="*/ 195 w 451"/>
                <a:gd name="T27" fmla="*/ 39 h 150"/>
                <a:gd name="T28" fmla="*/ 205 w 451"/>
                <a:gd name="T29" fmla="*/ 31 h 150"/>
                <a:gd name="T30" fmla="*/ 217 w 451"/>
                <a:gd name="T31" fmla="*/ 25 h 150"/>
                <a:gd name="T32" fmla="*/ 224 w 451"/>
                <a:gd name="T33" fmla="*/ 24 h 150"/>
                <a:gd name="T34" fmla="*/ 1 w 451"/>
                <a:gd name="T35" fmla="*/ 68 h 150"/>
                <a:gd name="T36" fmla="*/ 4 w 451"/>
                <a:gd name="T37" fmla="*/ 85 h 150"/>
                <a:gd name="T38" fmla="*/ 11 w 451"/>
                <a:gd name="T39" fmla="*/ 102 h 150"/>
                <a:gd name="T40" fmla="*/ 20 w 451"/>
                <a:gd name="T41" fmla="*/ 116 h 150"/>
                <a:gd name="T42" fmla="*/ 33 w 451"/>
                <a:gd name="T43" fmla="*/ 129 h 150"/>
                <a:gd name="T44" fmla="*/ 47 w 451"/>
                <a:gd name="T45" fmla="*/ 139 h 150"/>
                <a:gd name="T46" fmla="*/ 63 w 451"/>
                <a:gd name="T47" fmla="*/ 145 h 150"/>
                <a:gd name="T48" fmla="*/ 82 w 451"/>
                <a:gd name="T49" fmla="*/ 149 h 150"/>
                <a:gd name="T50" fmla="*/ 360 w 451"/>
                <a:gd name="T51" fmla="*/ 150 h 150"/>
                <a:gd name="T52" fmla="*/ 379 w 451"/>
                <a:gd name="T53" fmla="*/ 148 h 150"/>
                <a:gd name="T54" fmla="*/ 395 w 451"/>
                <a:gd name="T55" fmla="*/ 143 h 150"/>
                <a:gd name="T56" fmla="*/ 409 w 451"/>
                <a:gd name="T57" fmla="*/ 135 h 150"/>
                <a:gd name="T58" fmla="*/ 422 w 451"/>
                <a:gd name="T59" fmla="*/ 124 h 150"/>
                <a:gd name="T60" fmla="*/ 433 w 451"/>
                <a:gd name="T61" fmla="*/ 111 h 150"/>
                <a:gd name="T62" fmla="*/ 442 w 451"/>
                <a:gd name="T63" fmla="*/ 96 h 150"/>
                <a:gd name="T64" fmla="*/ 447 w 451"/>
                <a:gd name="T65" fmla="*/ 79 h 150"/>
                <a:gd name="T66" fmla="*/ 451 w 451"/>
                <a:gd name="T67" fmla="*/ 60 h 150"/>
                <a:gd name="T68" fmla="*/ 0 w 451"/>
                <a:gd name="T69"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51" h="150">
                  <a:moveTo>
                    <a:pt x="224" y="24"/>
                  </a:moveTo>
                  <a:lnTo>
                    <a:pt x="231" y="25"/>
                  </a:lnTo>
                  <a:lnTo>
                    <a:pt x="237" y="27"/>
                  </a:lnTo>
                  <a:lnTo>
                    <a:pt x="242" y="31"/>
                  </a:lnTo>
                  <a:lnTo>
                    <a:pt x="248" y="35"/>
                  </a:lnTo>
                  <a:lnTo>
                    <a:pt x="252" y="39"/>
                  </a:lnTo>
                  <a:lnTo>
                    <a:pt x="255" y="46"/>
                  </a:lnTo>
                  <a:lnTo>
                    <a:pt x="258" y="52"/>
                  </a:lnTo>
                  <a:lnTo>
                    <a:pt x="258" y="59"/>
                  </a:lnTo>
                  <a:lnTo>
                    <a:pt x="258" y="65"/>
                  </a:lnTo>
                  <a:lnTo>
                    <a:pt x="255" y="71"/>
                  </a:lnTo>
                  <a:lnTo>
                    <a:pt x="252" y="78"/>
                  </a:lnTo>
                  <a:lnTo>
                    <a:pt x="248" y="83"/>
                  </a:lnTo>
                  <a:lnTo>
                    <a:pt x="242" y="86"/>
                  </a:lnTo>
                  <a:lnTo>
                    <a:pt x="237" y="90"/>
                  </a:lnTo>
                  <a:lnTo>
                    <a:pt x="231" y="92"/>
                  </a:lnTo>
                  <a:lnTo>
                    <a:pt x="224" y="93"/>
                  </a:lnTo>
                  <a:lnTo>
                    <a:pt x="217" y="92"/>
                  </a:lnTo>
                  <a:lnTo>
                    <a:pt x="210" y="90"/>
                  </a:lnTo>
                  <a:lnTo>
                    <a:pt x="205" y="86"/>
                  </a:lnTo>
                  <a:lnTo>
                    <a:pt x="200" y="83"/>
                  </a:lnTo>
                  <a:lnTo>
                    <a:pt x="195" y="78"/>
                  </a:lnTo>
                  <a:lnTo>
                    <a:pt x="192" y="71"/>
                  </a:lnTo>
                  <a:lnTo>
                    <a:pt x="190" y="66"/>
                  </a:lnTo>
                  <a:lnTo>
                    <a:pt x="190" y="59"/>
                  </a:lnTo>
                  <a:lnTo>
                    <a:pt x="190" y="52"/>
                  </a:lnTo>
                  <a:lnTo>
                    <a:pt x="192" y="46"/>
                  </a:lnTo>
                  <a:lnTo>
                    <a:pt x="195" y="39"/>
                  </a:lnTo>
                  <a:lnTo>
                    <a:pt x="200" y="35"/>
                  </a:lnTo>
                  <a:lnTo>
                    <a:pt x="205" y="31"/>
                  </a:lnTo>
                  <a:lnTo>
                    <a:pt x="210" y="27"/>
                  </a:lnTo>
                  <a:lnTo>
                    <a:pt x="217" y="25"/>
                  </a:lnTo>
                  <a:lnTo>
                    <a:pt x="224" y="24"/>
                  </a:lnTo>
                  <a:lnTo>
                    <a:pt x="224" y="24"/>
                  </a:lnTo>
                  <a:close/>
                  <a:moveTo>
                    <a:pt x="0" y="59"/>
                  </a:moveTo>
                  <a:lnTo>
                    <a:pt x="1" y="68"/>
                  </a:lnTo>
                  <a:lnTo>
                    <a:pt x="2" y="77"/>
                  </a:lnTo>
                  <a:lnTo>
                    <a:pt x="4" y="85"/>
                  </a:lnTo>
                  <a:lnTo>
                    <a:pt x="8" y="94"/>
                  </a:lnTo>
                  <a:lnTo>
                    <a:pt x="11" y="102"/>
                  </a:lnTo>
                  <a:lnTo>
                    <a:pt x="16" y="109"/>
                  </a:lnTo>
                  <a:lnTo>
                    <a:pt x="20" y="116"/>
                  </a:lnTo>
                  <a:lnTo>
                    <a:pt x="27" y="123"/>
                  </a:lnTo>
                  <a:lnTo>
                    <a:pt x="33" y="129"/>
                  </a:lnTo>
                  <a:lnTo>
                    <a:pt x="40" y="134"/>
                  </a:lnTo>
                  <a:lnTo>
                    <a:pt x="47" y="139"/>
                  </a:lnTo>
                  <a:lnTo>
                    <a:pt x="56" y="142"/>
                  </a:lnTo>
                  <a:lnTo>
                    <a:pt x="63" y="145"/>
                  </a:lnTo>
                  <a:lnTo>
                    <a:pt x="72" y="148"/>
                  </a:lnTo>
                  <a:lnTo>
                    <a:pt x="82" y="149"/>
                  </a:lnTo>
                  <a:lnTo>
                    <a:pt x="90" y="150"/>
                  </a:lnTo>
                  <a:lnTo>
                    <a:pt x="360" y="150"/>
                  </a:lnTo>
                  <a:lnTo>
                    <a:pt x="370" y="149"/>
                  </a:lnTo>
                  <a:lnTo>
                    <a:pt x="379" y="148"/>
                  </a:lnTo>
                  <a:lnTo>
                    <a:pt x="386" y="145"/>
                  </a:lnTo>
                  <a:lnTo>
                    <a:pt x="395" y="143"/>
                  </a:lnTo>
                  <a:lnTo>
                    <a:pt x="402" y="139"/>
                  </a:lnTo>
                  <a:lnTo>
                    <a:pt x="409" y="135"/>
                  </a:lnTo>
                  <a:lnTo>
                    <a:pt x="415" y="130"/>
                  </a:lnTo>
                  <a:lnTo>
                    <a:pt x="422" y="124"/>
                  </a:lnTo>
                  <a:lnTo>
                    <a:pt x="428" y="117"/>
                  </a:lnTo>
                  <a:lnTo>
                    <a:pt x="433" y="111"/>
                  </a:lnTo>
                  <a:lnTo>
                    <a:pt x="438" y="104"/>
                  </a:lnTo>
                  <a:lnTo>
                    <a:pt x="442" y="96"/>
                  </a:lnTo>
                  <a:lnTo>
                    <a:pt x="445" y="87"/>
                  </a:lnTo>
                  <a:lnTo>
                    <a:pt x="447" y="79"/>
                  </a:lnTo>
                  <a:lnTo>
                    <a:pt x="449" y="69"/>
                  </a:lnTo>
                  <a:lnTo>
                    <a:pt x="451" y="60"/>
                  </a:lnTo>
                  <a:lnTo>
                    <a:pt x="451" y="0"/>
                  </a:lnTo>
                  <a:lnTo>
                    <a:pt x="0" y="0"/>
                  </a:lnTo>
                  <a:lnTo>
                    <a:pt x="0"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4" name="Freeform 2025">
              <a:extLst>
                <a:ext uri="{FF2B5EF4-FFF2-40B4-BE49-F238E27FC236}">
                  <a16:creationId xmlns:a16="http://schemas.microsoft.com/office/drawing/2014/main" id="{AD44BCFE-381C-4084-BB3E-AC4E2D2DE4A0}"/>
                </a:ext>
              </a:extLst>
            </p:cNvPr>
            <p:cNvSpPr>
              <a:spLocks/>
            </p:cNvSpPr>
            <p:nvPr/>
          </p:nvSpPr>
          <p:spPr bwMode="auto">
            <a:xfrm>
              <a:off x="6105525" y="2017713"/>
              <a:ext cx="142875" cy="123825"/>
            </a:xfrm>
            <a:custGeom>
              <a:avLst/>
              <a:gdLst>
                <a:gd name="T0" fmla="*/ 318 w 451"/>
                <a:gd name="T1" fmla="*/ 0 h 390"/>
                <a:gd name="T2" fmla="*/ 30 w 451"/>
                <a:gd name="T3" fmla="*/ 0 h 390"/>
                <a:gd name="T4" fmla="*/ 0 w 451"/>
                <a:gd name="T5" fmla="*/ 0 h 390"/>
                <a:gd name="T6" fmla="*/ 0 w 451"/>
                <a:gd name="T7" fmla="*/ 390 h 390"/>
                <a:gd name="T8" fmla="*/ 451 w 451"/>
                <a:gd name="T9" fmla="*/ 390 h 390"/>
                <a:gd name="T10" fmla="*/ 451 w 451"/>
                <a:gd name="T11" fmla="*/ 30 h 390"/>
                <a:gd name="T12" fmla="*/ 375 w 451"/>
                <a:gd name="T13" fmla="*/ 30 h 390"/>
                <a:gd name="T14" fmla="*/ 367 w 451"/>
                <a:gd name="T15" fmla="*/ 29 h 390"/>
                <a:gd name="T16" fmla="*/ 359 w 451"/>
                <a:gd name="T17" fmla="*/ 27 h 390"/>
                <a:gd name="T18" fmla="*/ 351 w 451"/>
                <a:gd name="T19" fmla="*/ 25 h 390"/>
                <a:gd name="T20" fmla="*/ 343 w 451"/>
                <a:gd name="T21" fmla="*/ 21 h 390"/>
                <a:gd name="T22" fmla="*/ 336 w 451"/>
                <a:gd name="T23" fmla="*/ 17 h 390"/>
                <a:gd name="T24" fmla="*/ 329 w 451"/>
                <a:gd name="T25" fmla="*/ 12 h 390"/>
                <a:gd name="T26" fmla="*/ 323 w 451"/>
                <a:gd name="T27" fmla="*/ 6 h 390"/>
                <a:gd name="T28" fmla="*/ 318 w 451"/>
                <a:gd name="T29"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1" h="390">
                  <a:moveTo>
                    <a:pt x="318" y="0"/>
                  </a:moveTo>
                  <a:lnTo>
                    <a:pt x="30" y="0"/>
                  </a:lnTo>
                  <a:lnTo>
                    <a:pt x="0" y="0"/>
                  </a:lnTo>
                  <a:lnTo>
                    <a:pt x="0" y="390"/>
                  </a:lnTo>
                  <a:lnTo>
                    <a:pt x="451" y="390"/>
                  </a:lnTo>
                  <a:lnTo>
                    <a:pt x="451" y="30"/>
                  </a:lnTo>
                  <a:lnTo>
                    <a:pt x="375" y="30"/>
                  </a:lnTo>
                  <a:lnTo>
                    <a:pt x="367" y="29"/>
                  </a:lnTo>
                  <a:lnTo>
                    <a:pt x="359" y="27"/>
                  </a:lnTo>
                  <a:lnTo>
                    <a:pt x="351" y="25"/>
                  </a:lnTo>
                  <a:lnTo>
                    <a:pt x="343" y="21"/>
                  </a:lnTo>
                  <a:lnTo>
                    <a:pt x="336" y="17"/>
                  </a:lnTo>
                  <a:lnTo>
                    <a:pt x="329" y="12"/>
                  </a:lnTo>
                  <a:lnTo>
                    <a:pt x="323" y="6"/>
                  </a:lnTo>
                  <a:lnTo>
                    <a:pt x="31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5" name="Freeform 2026">
              <a:extLst>
                <a:ext uri="{FF2B5EF4-FFF2-40B4-BE49-F238E27FC236}">
                  <a16:creationId xmlns:a16="http://schemas.microsoft.com/office/drawing/2014/main" id="{53FDEEB6-B7E5-4317-BF5C-105279C6C66B}"/>
                </a:ext>
              </a:extLst>
            </p:cNvPr>
            <p:cNvSpPr>
              <a:spLocks noEditPoints="1"/>
            </p:cNvSpPr>
            <p:nvPr/>
          </p:nvSpPr>
          <p:spPr bwMode="auto">
            <a:xfrm>
              <a:off x="6210300" y="1922463"/>
              <a:ext cx="173038" cy="127000"/>
            </a:xfrm>
            <a:custGeom>
              <a:avLst/>
              <a:gdLst>
                <a:gd name="T0" fmla="*/ 360 w 542"/>
                <a:gd name="T1" fmla="*/ 172 h 400"/>
                <a:gd name="T2" fmla="*/ 351 w 542"/>
                <a:gd name="T3" fmla="*/ 166 h 400"/>
                <a:gd name="T4" fmla="*/ 348 w 542"/>
                <a:gd name="T5" fmla="*/ 155 h 400"/>
                <a:gd name="T6" fmla="*/ 351 w 542"/>
                <a:gd name="T7" fmla="*/ 144 h 400"/>
                <a:gd name="T8" fmla="*/ 360 w 542"/>
                <a:gd name="T9" fmla="*/ 138 h 400"/>
                <a:gd name="T10" fmla="*/ 372 w 542"/>
                <a:gd name="T11" fmla="*/ 137 h 400"/>
                <a:gd name="T12" fmla="*/ 381 w 542"/>
                <a:gd name="T13" fmla="*/ 142 h 400"/>
                <a:gd name="T14" fmla="*/ 385 w 542"/>
                <a:gd name="T15" fmla="*/ 152 h 400"/>
                <a:gd name="T16" fmla="*/ 384 w 542"/>
                <a:gd name="T17" fmla="*/ 163 h 400"/>
                <a:gd name="T18" fmla="*/ 378 w 542"/>
                <a:gd name="T19" fmla="*/ 171 h 400"/>
                <a:gd name="T20" fmla="*/ 367 w 542"/>
                <a:gd name="T21" fmla="*/ 174 h 400"/>
                <a:gd name="T22" fmla="*/ 269 w 542"/>
                <a:gd name="T23" fmla="*/ 174 h 400"/>
                <a:gd name="T24" fmla="*/ 259 w 542"/>
                <a:gd name="T25" fmla="*/ 169 h 400"/>
                <a:gd name="T26" fmla="*/ 254 w 542"/>
                <a:gd name="T27" fmla="*/ 159 h 400"/>
                <a:gd name="T28" fmla="*/ 256 w 542"/>
                <a:gd name="T29" fmla="*/ 148 h 400"/>
                <a:gd name="T30" fmla="*/ 262 w 542"/>
                <a:gd name="T31" fmla="*/ 140 h 400"/>
                <a:gd name="T32" fmla="*/ 273 w 542"/>
                <a:gd name="T33" fmla="*/ 137 h 400"/>
                <a:gd name="T34" fmla="*/ 284 w 542"/>
                <a:gd name="T35" fmla="*/ 140 h 400"/>
                <a:gd name="T36" fmla="*/ 290 w 542"/>
                <a:gd name="T37" fmla="*/ 148 h 400"/>
                <a:gd name="T38" fmla="*/ 291 w 542"/>
                <a:gd name="T39" fmla="*/ 159 h 400"/>
                <a:gd name="T40" fmla="*/ 286 w 542"/>
                <a:gd name="T41" fmla="*/ 169 h 400"/>
                <a:gd name="T42" fmla="*/ 276 w 542"/>
                <a:gd name="T43" fmla="*/ 174 h 400"/>
                <a:gd name="T44" fmla="*/ 177 w 542"/>
                <a:gd name="T45" fmla="*/ 174 h 400"/>
                <a:gd name="T46" fmla="*/ 168 w 542"/>
                <a:gd name="T47" fmla="*/ 171 h 400"/>
                <a:gd name="T48" fmla="*/ 160 w 542"/>
                <a:gd name="T49" fmla="*/ 163 h 400"/>
                <a:gd name="T50" fmla="*/ 159 w 542"/>
                <a:gd name="T51" fmla="*/ 152 h 400"/>
                <a:gd name="T52" fmla="*/ 165 w 542"/>
                <a:gd name="T53" fmla="*/ 142 h 400"/>
                <a:gd name="T54" fmla="*/ 174 w 542"/>
                <a:gd name="T55" fmla="*/ 137 h 400"/>
                <a:gd name="T56" fmla="*/ 185 w 542"/>
                <a:gd name="T57" fmla="*/ 138 h 400"/>
                <a:gd name="T58" fmla="*/ 193 w 542"/>
                <a:gd name="T59" fmla="*/ 144 h 400"/>
                <a:gd name="T60" fmla="*/ 197 w 542"/>
                <a:gd name="T61" fmla="*/ 155 h 400"/>
                <a:gd name="T62" fmla="*/ 193 w 542"/>
                <a:gd name="T63" fmla="*/ 166 h 400"/>
                <a:gd name="T64" fmla="*/ 185 w 542"/>
                <a:gd name="T65" fmla="*/ 173 h 400"/>
                <a:gd name="T66" fmla="*/ 177 w 542"/>
                <a:gd name="T67" fmla="*/ 174 h 400"/>
                <a:gd name="T68" fmla="*/ 37 w 542"/>
                <a:gd name="T69" fmla="*/ 1 h 400"/>
                <a:gd name="T70" fmla="*/ 14 w 542"/>
                <a:gd name="T71" fmla="*/ 14 h 400"/>
                <a:gd name="T72" fmla="*/ 2 w 542"/>
                <a:gd name="T73" fmla="*/ 36 h 400"/>
                <a:gd name="T74" fmla="*/ 2 w 542"/>
                <a:gd name="T75" fmla="*/ 264 h 400"/>
                <a:gd name="T76" fmla="*/ 14 w 542"/>
                <a:gd name="T77" fmla="*/ 287 h 400"/>
                <a:gd name="T78" fmla="*/ 37 w 542"/>
                <a:gd name="T79" fmla="*/ 300 h 400"/>
                <a:gd name="T80" fmla="*/ 91 w 542"/>
                <a:gd name="T81" fmla="*/ 301 h 400"/>
                <a:gd name="T82" fmla="*/ 172 w 542"/>
                <a:gd name="T83" fmla="*/ 302 h 400"/>
                <a:gd name="T84" fmla="*/ 178 w 542"/>
                <a:gd name="T85" fmla="*/ 307 h 400"/>
                <a:gd name="T86" fmla="*/ 182 w 542"/>
                <a:gd name="T87" fmla="*/ 316 h 400"/>
                <a:gd name="T88" fmla="*/ 280 w 542"/>
                <a:gd name="T89" fmla="*/ 303 h 400"/>
                <a:gd name="T90" fmla="*/ 288 w 542"/>
                <a:gd name="T91" fmla="*/ 301 h 400"/>
                <a:gd name="T92" fmla="*/ 513 w 542"/>
                <a:gd name="T93" fmla="*/ 297 h 400"/>
                <a:gd name="T94" fmla="*/ 533 w 542"/>
                <a:gd name="T95" fmla="*/ 280 h 400"/>
                <a:gd name="T96" fmla="*/ 542 w 542"/>
                <a:gd name="T97" fmla="*/ 255 h 400"/>
                <a:gd name="T98" fmla="*/ 538 w 542"/>
                <a:gd name="T99" fmla="*/ 29 h 400"/>
                <a:gd name="T100" fmla="*/ 522 w 542"/>
                <a:gd name="T101" fmla="*/ 8 h 400"/>
                <a:gd name="T102" fmla="*/ 497 w 542"/>
                <a:gd name="T103" fmla="*/ 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42" h="400">
                  <a:moveTo>
                    <a:pt x="367" y="174"/>
                  </a:moveTo>
                  <a:lnTo>
                    <a:pt x="364" y="174"/>
                  </a:lnTo>
                  <a:lnTo>
                    <a:pt x="360" y="172"/>
                  </a:lnTo>
                  <a:lnTo>
                    <a:pt x="357" y="171"/>
                  </a:lnTo>
                  <a:lnTo>
                    <a:pt x="354" y="169"/>
                  </a:lnTo>
                  <a:lnTo>
                    <a:pt x="351" y="166"/>
                  </a:lnTo>
                  <a:lnTo>
                    <a:pt x="350" y="163"/>
                  </a:lnTo>
                  <a:lnTo>
                    <a:pt x="349" y="159"/>
                  </a:lnTo>
                  <a:lnTo>
                    <a:pt x="348" y="155"/>
                  </a:lnTo>
                  <a:lnTo>
                    <a:pt x="349" y="152"/>
                  </a:lnTo>
                  <a:lnTo>
                    <a:pt x="350" y="148"/>
                  </a:lnTo>
                  <a:lnTo>
                    <a:pt x="351" y="144"/>
                  </a:lnTo>
                  <a:lnTo>
                    <a:pt x="354" y="142"/>
                  </a:lnTo>
                  <a:lnTo>
                    <a:pt x="357" y="140"/>
                  </a:lnTo>
                  <a:lnTo>
                    <a:pt x="360" y="138"/>
                  </a:lnTo>
                  <a:lnTo>
                    <a:pt x="364" y="137"/>
                  </a:lnTo>
                  <a:lnTo>
                    <a:pt x="367" y="137"/>
                  </a:lnTo>
                  <a:lnTo>
                    <a:pt x="372" y="137"/>
                  </a:lnTo>
                  <a:lnTo>
                    <a:pt x="375" y="138"/>
                  </a:lnTo>
                  <a:lnTo>
                    <a:pt x="378" y="140"/>
                  </a:lnTo>
                  <a:lnTo>
                    <a:pt x="381" y="142"/>
                  </a:lnTo>
                  <a:lnTo>
                    <a:pt x="383" y="144"/>
                  </a:lnTo>
                  <a:lnTo>
                    <a:pt x="384" y="148"/>
                  </a:lnTo>
                  <a:lnTo>
                    <a:pt x="385" y="152"/>
                  </a:lnTo>
                  <a:lnTo>
                    <a:pt x="387" y="155"/>
                  </a:lnTo>
                  <a:lnTo>
                    <a:pt x="385" y="159"/>
                  </a:lnTo>
                  <a:lnTo>
                    <a:pt x="384" y="163"/>
                  </a:lnTo>
                  <a:lnTo>
                    <a:pt x="383" y="166"/>
                  </a:lnTo>
                  <a:lnTo>
                    <a:pt x="381" y="169"/>
                  </a:lnTo>
                  <a:lnTo>
                    <a:pt x="378" y="171"/>
                  </a:lnTo>
                  <a:lnTo>
                    <a:pt x="375" y="173"/>
                  </a:lnTo>
                  <a:lnTo>
                    <a:pt x="372" y="174"/>
                  </a:lnTo>
                  <a:lnTo>
                    <a:pt x="367" y="174"/>
                  </a:lnTo>
                  <a:lnTo>
                    <a:pt x="367" y="174"/>
                  </a:lnTo>
                  <a:close/>
                  <a:moveTo>
                    <a:pt x="273" y="174"/>
                  </a:moveTo>
                  <a:lnTo>
                    <a:pt x="269" y="174"/>
                  </a:lnTo>
                  <a:lnTo>
                    <a:pt x="265" y="172"/>
                  </a:lnTo>
                  <a:lnTo>
                    <a:pt x="262" y="171"/>
                  </a:lnTo>
                  <a:lnTo>
                    <a:pt x="259" y="169"/>
                  </a:lnTo>
                  <a:lnTo>
                    <a:pt x="257" y="166"/>
                  </a:lnTo>
                  <a:lnTo>
                    <a:pt x="256" y="163"/>
                  </a:lnTo>
                  <a:lnTo>
                    <a:pt x="254" y="159"/>
                  </a:lnTo>
                  <a:lnTo>
                    <a:pt x="254" y="155"/>
                  </a:lnTo>
                  <a:lnTo>
                    <a:pt x="254" y="152"/>
                  </a:lnTo>
                  <a:lnTo>
                    <a:pt x="256" y="148"/>
                  </a:lnTo>
                  <a:lnTo>
                    <a:pt x="257" y="144"/>
                  </a:lnTo>
                  <a:lnTo>
                    <a:pt x="259" y="142"/>
                  </a:lnTo>
                  <a:lnTo>
                    <a:pt x="262" y="140"/>
                  </a:lnTo>
                  <a:lnTo>
                    <a:pt x="265" y="138"/>
                  </a:lnTo>
                  <a:lnTo>
                    <a:pt x="269" y="137"/>
                  </a:lnTo>
                  <a:lnTo>
                    <a:pt x="273" y="137"/>
                  </a:lnTo>
                  <a:lnTo>
                    <a:pt x="276" y="137"/>
                  </a:lnTo>
                  <a:lnTo>
                    <a:pt x="280" y="138"/>
                  </a:lnTo>
                  <a:lnTo>
                    <a:pt x="284" y="140"/>
                  </a:lnTo>
                  <a:lnTo>
                    <a:pt x="286" y="142"/>
                  </a:lnTo>
                  <a:lnTo>
                    <a:pt x="288" y="144"/>
                  </a:lnTo>
                  <a:lnTo>
                    <a:pt x="290" y="148"/>
                  </a:lnTo>
                  <a:lnTo>
                    <a:pt x="291" y="152"/>
                  </a:lnTo>
                  <a:lnTo>
                    <a:pt x="291" y="155"/>
                  </a:lnTo>
                  <a:lnTo>
                    <a:pt x="291" y="159"/>
                  </a:lnTo>
                  <a:lnTo>
                    <a:pt x="290" y="163"/>
                  </a:lnTo>
                  <a:lnTo>
                    <a:pt x="288" y="166"/>
                  </a:lnTo>
                  <a:lnTo>
                    <a:pt x="286" y="169"/>
                  </a:lnTo>
                  <a:lnTo>
                    <a:pt x="284" y="171"/>
                  </a:lnTo>
                  <a:lnTo>
                    <a:pt x="280" y="173"/>
                  </a:lnTo>
                  <a:lnTo>
                    <a:pt x="276" y="174"/>
                  </a:lnTo>
                  <a:lnTo>
                    <a:pt x="273" y="174"/>
                  </a:lnTo>
                  <a:lnTo>
                    <a:pt x="273" y="174"/>
                  </a:lnTo>
                  <a:close/>
                  <a:moveTo>
                    <a:pt x="177" y="174"/>
                  </a:moveTo>
                  <a:lnTo>
                    <a:pt x="174" y="174"/>
                  </a:lnTo>
                  <a:lnTo>
                    <a:pt x="171" y="172"/>
                  </a:lnTo>
                  <a:lnTo>
                    <a:pt x="168" y="171"/>
                  </a:lnTo>
                  <a:lnTo>
                    <a:pt x="165" y="169"/>
                  </a:lnTo>
                  <a:lnTo>
                    <a:pt x="162" y="166"/>
                  </a:lnTo>
                  <a:lnTo>
                    <a:pt x="160" y="163"/>
                  </a:lnTo>
                  <a:lnTo>
                    <a:pt x="159" y="159"/>
                  </a:lnTo>
                  <a:lnTo>
                    <a:pt x="159" y="155"/>
                  </a:lnTo>
                  <a:lnTo>
                    <a:pt x="159" y="152"/>
                  </a:lnTo>
                  <a:lnTo>
                    <a:pt x="160" y="148"/>
                  </a:lnTo>
                  <a:lnTo>
                    <a:pt x="162" y="144"/>
                  </a:lnTo>
                  <a:lnTo>
                    <a:pt x="165" y="142"/>
                  </a:lnTo>
                  <a:lnTo>
                    <a:pt x="168" y="140"/>
                  </a:lnTo>
                  <a:lnTo>
                    <a:pt x="171" y="138"/>
                  </a:lnTo>
                  <a:lnTo>
                    <a:pt x="174" y="137"/>
                  </a:lnTo>
                  <a:lnTo>
                    <a:pt x="177" y="137"/>
                  </a:lnTo>
                  <a:lnTo>
                    <a:pt x="182" y="137"/>
                  </a:lnTo>
                  <a:lnTo>
                    <a:pt x="185" y="138"/>
                  </a:lnTo>
                  <a:lnTo>
                    <a:pt x="188" y="140"/>
                  </a:lnTo>
                  <a:lnTo>
                    <a:pt x="191" y="142"/>
                  </a:lnTo>
                  <a:lnTo>
                    <a:pt x="193" y="144"/>
                  </a:lnTo>
                  <a:lnTo>
                    <a:pt x="196" y="148"/>
                  </a:lnTo>
                  <a:lnTo>
                    <a:pt x="197" y="152"/>
                  </a:lnTo>
                  <a:lnTo>
                    <a:pt x="197" y="155"/>
                  </a:lnTo>
                  <a:lnTo>
                    <a:pt x="197" y="159"/>
                  </a:lnTo>
                  <a:lnTo>
                    <a:pt x="196" y="163"/>
                  </a:lnTo>
                  <a:lnTo>
                    <a:pt x="193" y="166"/>
                  </a:lnTo>
                  <a:lnTo>
                    <a:pt x="191" y="169"/>
                  </a:lnTo>
                  <a:lnTo>
                    <a:pt x="188" y="171"/>
                  </a:lnTo>
                  <a:lnTo>
                    <a:pt x="185" y="173"/>
                  </a:lnTo>
                  <a:lnTo>
                    <a:pt x="182" y="174"/>
                  </a:lnTo>
                  <a:lnTo>
                    <a:pt x="177" y="174"/>
                  </a:lnTo>
                  <a:lnTo>
                    <a:pt x="177" y="174"/>
                  </a:lnTo>
                  <a:close/>
                  <a:moveTo>
                    <a:pt x="497" y="0"/>
                  </a:moveTo>
                  <a:lnTo>
                    <a:pt x="45" y="0"/>
                  </a:lnTo>
                  <a:lnTo>
                    <a:pt x="37" y="1"/>
                  </a:lnTo>
                  <a:lnTo>
                    <a:pt x="29" y="4"/>
                  </a:lnTo>
                  <a:lnTo>
                    <a:pt x="22" y="8"/>
                  </a:lnTo>
                  <a:lnTo>
                    <a:pt x="14" y="14"/>
                  </a:lnTo>
                  <a:lnTo>
                    <a:pt x="9" y="21"/>
                  </a:lnTo>
                  <a:lnTo>
                    <a:pt x="5" y="29"/>
                  </a:lnTo>
                  <a:lnTo>
                    <a:pt x="2" y="36"/>
                  </a:lnTo>
                  <a:lnTo>
                    <a:pt x="0" y="45"/>
                  </a:lnTo>
                  <a:lnTo>
                    <a:pt x="0" y="255"/>
                  </a:lnTo>
                  <a:lnTo>
                    <a:pt x="2" y="264"/>
                  </a:lnTo>
                  <a:lnTo>
                    <a:pt x="5" y="272"/>
                  </a:lnTo>
                  <a:lnTo>
                    <a:pt x="9" y="280"/>
                  </a:lnTo>
                  <a:lnTo>
                    <a:pt x="14" y="287"/>
                  </a:lnTo>
                  <a:lnTo>
                    <a:pt x="22" y="292"/>
                  </a:lnTo>
                  <a:lnTo>
                    <a:pt x="29" y="297"/>
                  </a:lnTo>
                  <a:lnTo>
                    <a:pt x="37" y="300"/>
                  </a:lnTo>
                  <a:lnTo>
                    <a:pt x="45" y="301"/>
                  </a:lnTo>
                  <a:lnTo>
                    <a:pt x="76" y="301"/>
                  </a:lnTo>
                  <a:lnTo>
                    <a:pt x="91" y="301"/>
                  </a:lnTo>
                  <a:lnTo>
                    <a:pt x="167" y="301"/>
                  </a:lnTo>
                  <a:lnTo>
                    <a:pt x="169" y="301"/>
                  </a:lnTo>
                  <a:lnTo>
                    <a:pt x="172" y="302"/>
                  </a:lnTo>
                  <a:lnTo>
                    <a:pt x="174" y="303"/>
                  </a:lnTo>
                  <a:lnTo>
                    <a:pt x="176" y="305"/>
                  </a:lnTo>
                  <a:lnTo>
                    <a:pt x="178" y="307"/>
                  </a:lnTo>
                  <a:lnTo>
                    <a:pt x="180" y="310"/>
                  </a:lnTo>
                  <a:lnTo>
                    <a:pt x="181" y="313"/>
                  </a:lnTo>
                  <a:lnTo>
                    <a:pt x="182" y="316"/>
                  </a:lnTo>
                  <a:lnTo>
                    <a:pt x="182" y="400"/>
                  </a:lnTo>
                  <a:lnTo>
                    <a:pt x="278" y="305"/>
                  </a:lnTo>
                  <a:lnTo>
                    <a:pt x="280" y="303"/>
                  </a:lnTo>
                  <a:lnTo>
                    <a:pt x="283" y="302"/>
                  </a:lnTo>
                  <a:lnTo>
                    <a:pt x="286" y="301"/>
                  </a:lnTo>
                  <a:lnTo>
                    <a:pt x="288" y="301"/>
                  </a:lnTo>
                  <a:lnTo>
                    <a:pt x="497" y="301"/>
                  </a:lnTo>
                  <a:lnTo>
                    <a:pt x="506" y="300"/>
                  </a:lnTo>
                  <a:lnTo>
                    <a:pt x="513" y="297"/>
                  </a:lnTo>
                  <a:lnTo>
                    <a:pt x="522" y="292"/>
                  </a:lnTo>
                  <a:lnTo>
                    <a:pt x="528" y="287"/>
                  </a:lnTo>
                  <a:lnTo>
                    <a:pt x="533" y="280"/>
                  </a:lnTo>
                  <a:lnTo>
                    <a:pt x="538" y="272"/>
                  </a:lnTo>
                  <a:lnTo>
                    <a:pt x="541" y="264"/>
                  </a:lnTo>
                  <a:lnTo>
                    <a:pt x="542" y="255"/>
                  </a:lnTo>
                  <a:lnTo>
                    <a:pt x="542" y="45"/>
                  </a:lnTo>
                  <a:lnTo>
                    <a:pt x="541" y="36"/>
                  </a:lnTo>
                  <a:lnTo>
                    <a:pt x="538" y="29"/>
                  </a:lnTo>
                  <a:lnTo>
                    <a:pt x="533" y="21"/>
                  </a:lnTo>
                  <a:lnTo>
                    <a:pt x="528" y="14"/>
                  </a:lnTo>
                  <a:lnTo>
                    <a:pt x="522" y="8"/>
                  </a:lnTo>
                  <a:lnTo>
                    <a:pt x="513" y="4"/>
                  </a:lnTo>
                  <a:lnTo>
                    <a:pt x="506" y="1"/>
                  </a:lnTo>
                  <a:lnTo>
                    <a:pt x="497" y="0"/>
                  </a:lnTo>
                  <a:lnTo>
                    <a:pt x="49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1" name="Group 110" descr="Icon of symbol representing email.">
            <a:extLst>
              <a:ext uri="{FF2B5EF4-FFF2-40B4-BE49-F238E27FC236}">
                <a16:creationId xmlns:a16="http://schemas.microsoft.com/office/drawing/2014/main" id="{20CE09B7-A9E8-4791-ABE4-6FEC5916661D}"/>
              </a:ext>
            </a:extLst>
          </p:cNvPr>
          <p:cNvGrpSpPr/>
          <p:nvPr/>
        </p:nvGrpSpPr>
        <p:grpSpPr>
          <a:xfrm>
            <a:off x="7698977" y="1368977"/>
            <a:ext cx="285750" cy="285750"/>
            <a:chOff x="11028363" y="771525"/>
            <a:chExt cx="285750" cy="285750"/>
          </a:xfrm>
          <a:solidFill>
            <a:schemeClr val="bg1"/>
          </a:solidFill>
        </p:grpSpPr>
        <p:sp>
          <p:nvSpPr>
            <p:cNvPr id="112" name="Freeform 3620">
              <a:extLst>
                <a:ext uri="{FF2B5EF4-FFF2-40B4-BE49-F238E27FC236}">
                  <a16:creationId xmlns:a16="http://schemas.microsoft.com/office/drawing/2014/main" id="{849DA0EF-7528-4EE0-8C56-4F1997586CED}"/>
                </a:ext>
              </a:extLst>
            </p:cNvPr>
            <p:cNvSpPr>
              <a:spLocks noEditPoints="1"/>
            </p:cNvSpPr>
            <p:nvPr/>
          </p:nvSpPr>
          <p:spPr bwMode="auto">
            <a:xfrm>
              <a:off x="11033125" y="776288"/>
              <a:ext cx="277812" cy="276225"/>
            </a:xfrm>
            <a:custGeom>
              <a:avLst/>
              <a:gdLst>
                <a:gd name="T0" fmla="*/ 158 w 697"/>
                <a:gd name="T1" fmla="*/ 510 h 698"/>
                <a:gd name="T2" fmla="*/ 133 w 697"/>
                <a:gd name="T3" fmla="*/ 481 h 698"/>
                <a:gd name="T4" fmla="*/ 136 w 697"/>
                <a:gd name="T5" fmla="*/ 237 h 698"/>
                <a:gd name="T6" fmla="*/ 167 w 697"/>
                <a:gd name="T7" fmla="*/ 208 h 698"/>
                <a:gd name="T8" fmla="*/ 517 w 697"/>
                <a:gd name="T9" fmla="*/ 206 h 698"/>
                <a:gd name="T10" fmla="*/ 555 w 697"/>
                <a:gd name="T11" fmla="*/ 225 h 698"/>
                <a:gd name="T12" fmla="*/ 565 w 697"/>
                <a:gd name="T13" fmla="*/ 469 h 698"/>
                <a:gd name="T14" fmla="*/ 548 w 697"/>
                <a:gd name="T15" fmla="*/ 504 h 698"/>
                <a:gd name="T16" fmla="*/ 505 w 697"/>
                <a:gd name="T17" fmla="*/ 518 h 698"/>
                <a:gd name="T18" fmla="*/ 550 w 697"/>
                <a:gd name="T19" fmla="*/ 533 h 698"/>
                <a:gd name="T20" fmla="*/ 571 w 697"/>
                <a:gd name="T21" fmla="*/ 533 h 698"/>
                <a:gd name="T22" fmla="*/ 633 w 697"/>
                <a:gd name="T23" fmla="*/ 550 h 698"/>
                <a:gd name="T24" fmla="*/ 669 w 697"/>
                <a:gd name="T25" fmla="*/ 484 h 698"/>
                <a:gd name="T26" fmla="*/ 688 w 697"/>
                <a:gd name="T27" fmla="*/ 427 h 698"/>
                <a:gd name="T28" fmla="*/ 696 w 697"/>
                <a:gd name="T29" fmla="*/ 365 h 698"/>
                <a:gd name="T30" fmla="*/ 693 w 697"/>
                <a:gd name="T31" fmla="*/ 302 h 698"/>
                <a:gd name="T32" fmla="*/ 681 w 697"/>
                <a:gd name="T33" fmla="*/ 242 h 698"/>
                <a:gd name="T34" fmla="*/ 656 w 697"/>
                <a:gd name="T35" fmla="*/ 187 h 698"/>
                <a:gd name="T36" fmla="*/ 582 w 697"/>
                <a:gd name="T37" fmla="*/ 158 h 698"/>
                <a:gd name="T38" fmla="*/ 560 w 697"/>
                <a:gd name="T39" fmla="*/ 167 h 698"/>
                <a:gd name="T40" fmla="*/ 539 w 697"/>
                <a:gd name="T41" fmla="*/ 158 h 698"/>
                <a:gd name="T42" fmla="*/ 530 w 697"/>
                <a:gd name="T43" fmla="*/ 136 h 698"/>
                <a:gd name="T44" fmla="*/ 539 w 697"/>
                <a:gd name="T45" fmla="*/ 116 h 698"/>
                <a:gd name="T46" fmla="*/ 511 w 697"/>
                <a:gd name="T47" fmla="*/ 41 h 698"/>
                <a:gd name="T48" fmla="*/ 456 w 697"/>
                <a:gd name="T49" fmla="*/ 17 h 698"/>
                <a:gd name="T50" fmla="*/ 395 w 697"/>
                <a:gd name="T51" fmla="*/ 4 h 698"/>
                <a:gd name="T52" fmla="*/ 333 w 697"/>
                <a:gd name="T53" fmla="*/ 2 h 698"/>
                <a:gd name="T54" fmla="*/ 271 w 697"/>
                <a:gd name="T55" fmla="*/ 9 h 698"/>
                <a:gd name="T56" fmla="*/ 213 w 697"/>
                <a:gd name="T57" fmla="*/ 29 h 698"/>
                <a:gd name="T58" fmla="*/ 148 w 697"/>
                <a:gd name="T59" fmla="*/ 65 h 698"/>
                <a:gd name="T60" fmla="*/ 164 w 697"/>
                <a:gd name="T61" fmla="*/ 126 h 698"/>
                <a:gd name="T62" fmla="*/ 164 w 697"/>
                <a:gd name="T63" fmla="*/ 148 h 698"/>
                <a:gd name="T64" fmla="*/ 148 w 697"/>
                <a:gd name="T65" fmla="*/ 165 h 698"/>
                <a:gd name="T66" fmla="*/ 124 w 697"/>
                <a:gd name="T67" fmla="*/ 165 h 698"/>
                <a:gd name="T68" fmla="*/ 63 w 697"/>
                <a:gd name="T69" fmla="*/ 148 h 698"/>
                <a:gd name="T70" fmla="*/ 27 w 697"/>
                <a:gd name="T71" fmla="*/ 214 h 698"/>
                <a:gd name="T72" fmla="*/ 9 w 697"/>
                <a:gd name="T73" fmla="*/ 271 h 698"/>
                <a:gd name="T74" fmla="*/ 0 w 697"/>
                <a:gd name="T75" fmla="*/ 333 h 698"/>
                <a:gd name="T76" fmla="*/ 2 w 697"/>
                <a:gd name="T77" fmla="*/ 396 h 698"/>
                <a:gd name="T78" fmla="*/ 17 w 697"/>
                <a:gd name="T79" fmla="*/ 456 h 698"/>
                <a:gd name="T80" fmla="*/ 40 w 697"/>
                <a:gd name="T81" fmla="*/ 511 h 698"/>
                <a:gd name="T82" fmla="*/ 115 w 697"/>
                <a:gd name="T83" fmla="*/ 540 h 698"/>
                <a:gd name="T84" fmla="*/ 136 w 697"/>
                <a:gd name="T85" fmla="*/ 532 h 698"/>
                <a:gd name="T86" fmla="*/ 158 w 697"/>
                <a:gd name="T87" fmla="*/ 540 h 698"/>
                <a:gd name="T88" fmla="*/ 167 w 697"/>
                <a:gd name="T89" fmla="*/ 562 h 698"/>
                <a:gd name="T90" fmla="*/ 158 w 697"/>
                <a:gd name="T91" fmla="*/ 582 h 698"/>
                <a:gd name="T92" fmla="*/ 186 w 697"/>
                <a:gd name="T93" fmla="*/ 658 h 698"/>
                <a:gd name="T94" fmla="*/ 241 w 697"/>
                <a:gd name="T95" fmla="*/ 681 h 698"/>
                <a:gd name="T96" fmla="*/ 302 w 697"/>
                <a:gd name="T97" fmla="*/ 695 h 698"/>
                <a:gd name="T98" fmla="*/ 365 w 697"/>
                <a:gd name="T99" fmla="*/ 698 h 698"/>
                <a:gd name="T100" fmla="*/ 426 w 697"/>
                <a:gd name="T101" fmla="*/ 689 h 698"/>
                <a:gd name="T102" fmla="*/ 484 w 697"/>
                <a:gd name="T103" fmla="*/ 671 h 698"/>
                <a:gd name="T104" fmla="*/ 550 w 697"/>
                <a:gd name="T105" fmla="*/ 635 h 698"/>
                <a:gd name="T106" fmla="*/ 533 w 697"/>
                <a:gd name="T107" fmla="*/ 573 h 698"/>
                <a:gd name="T108" fmla="*/ 533 w 697"/>
                <a:gd name="T109" fmla="*/ 550 h 6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7" h="698">
                  <a:moveTo>
                    <a:pt x="193" y="518"/>
                  </a:moveTo>
                  <a:lnTo>
                    <a:pt x="180" y="517"/>
                  </a:lnTo>
                  <a:lnTo>
                    <a:pt x="168" y="514"/>
                  </a:lnTo>
                  <a:lnTo>
                    <a:pt x="158" y="510"/>
                  </a:lnTo>
                  <a:lnTo>
                    <a:pt x="149" y="504"/>
                  </a:lnTo>
                  <a:lnTo>
                    <a:pt x="141" y="497"/>
                  </a:lnTo>
                  <a:lnTo>
                    <a:pt x="136" y="490"/>
                  </a:lnTo>
                  <a:lnTo>
                    <a:pt x="133" y="481"/>
                  </a:lnTo>
                  <a:lnTo>
                    <a:pt x="132" y="470"/>
                  </a:lnTo>
                  <a:lnTo>
                    <a:pt x="132" y="258"/>
                  </a:lnTo>
                  <a:lnTo>
                    <a:pt x="133" y="247"/>
                  </a:lnTo>
                  <a:lnTo>
                    <a:pt x="136" y="237"/>
                  </a:lnTo>
                  <a:lnTo>
                    <a:pt x="141" y="228"/>
                  </a:lnTo>
                  <a:lnTo>
                    <a:pt x="149" y="220"/>
                  </a:lnTo>
                  <a:lnTo>
                    <a:pt x="157" y="214"/>
                  </a:lnTo>
                  <a:lnTo>
                    <a:pt x="167" y="208"/>
                  </a:lnTo>
                  <a:lnTo>
                    <a:pt x="178" y="206"/>
                  </a:lnTo>
                  <a:lnTo>
                    <a:pt x="193" y="205"/>
                  </a:lnTo>
                  <a:lnTo>
                    <a:pt x="505" y="205"/>
                  </a:lnTo>
                  <a:lnTo>
                    <a:pt x="517" y="206"/>
                  </a:lnTo>
                  <a:lnTo>
                    <a:pt x="529" y="208"/>
                  </a:lnTo>
                  <a:lnTo>
                    <a:pt x="539" y="212"/>
                  </a:lnTo>
                  <a:lnTo>
                    <a:pt x="548" y="219"/>
                  </a:lnTo>
                  <a:lnTo>
                    <a:pt x="555" y="225"/>
                  </a:lnTo>
                  <a:lnTo>
                    <a:pt x="560" y="234"/>
                  </a:lnTo>
                  <a:lnTo>
                    <a:pt x="564" y="243"/>
                  </a:lnTo>
                  <a:lnTo>
                    <a:pt x="565" y="253"/>
                  </a:lnTo>
                  <a:lnTo>
                    <a:pt x="565" y="469"/>
                  </a:lnTo>
                  <a:lnTo>
                    <a:pt x="564" y="479"/>
                  </a:lnTo>
                  <a:lnTo>
                    <a:pt x="560" y="490"/>
                  </a:lnTo>
                  <a:lnTo>
                    <a:pt x="555" y="497"/>
                  </a:lnTo>
                  <a:lnTo>
                    <a:pt x="548" y="504"/>
                  </a:lnTo>
                  <a:lnTo>
                    <a:pt x="539" y="510"/>
                  </a:lnTo>
                  <a:lnTo>
                    <a:pt x="529" y="514"/>
                  </a:lnTo>
                  <a:lnTo>
                    <a:pt x="517" y="517"/>
                  </a:lnTo>
                  <a:lnTo>
                    <a:pt x="505" y="518"/>
                  </a:lnTo>
                  <a:lnTo>
                    <a:pt x="193" y="518"/>
                  </a:lnTo>
                  <a:close/>
                  <a:moveTo>
                    <a:pt x="539" y="540"/>
                  </a:moveTo>
                  <a:lnTo>
                    <a:pt x="544" y="536"/>
                  </a:lnTo>
                  <a:lnTo>
                    <a:pt x="550" y="533"/>
                  </a:lnTo>
                  <a:lnTo>
                    <a:pt x="555" y="532"/>
                  </a:lnTo>
                  <a:lnTo>
                    <a:pt x="560" y="532"/>
                  </a:lnTo>
                  <a:lnTo>
                    <a:pt x="566" y="532"/>
                  </a:lnTo>
                  <a:lnTo>
                    <a:pt x="571" y="533"/>
                  </a:lnTo>
                  <a:lnTo>
                    <a:pt x="577" y="536"/>
                  </a:lnTo>
                  <a:lnTo>
                    <a:pt x="582" y="540"/>
                  </a:lnTo>
                  <a:lnTo>
                    <a:pt x="615" y="573"/>
                  </a:lnTo>
                  <a:lnTo>
                    <a:pt x="633" y="550"/>
                  </a:lnTo>
                  <a:lnTo>
                    <a:pt x="650" y="524"/>
                  </a:lnTo>
                  <a:lnTo>
                    <a:pt x="656" y="511"/>
                  </a:lnTo>
                  <a:lnTo>
                    <a:pt x="664" y="499"/>
                  </a:lnTo>
                  <a:lnTo>
                    <a:pt x="669" y="484"/>
                  </a:lnTo>
                  <a:lnTo>
                    <a:pt x="675" y="470"/>
                  </a:lnTo>
                  <a:lnTo>
                    <a:pt x="681" y="456"/>
                  </a:lnTo>
                  <a:lnTo>
                    <a:pt x="684" y="442"/>
                  </a:lnTo>
                  <a:lnTo>
                    <a:pt x="688" y="427"/>
                  </a:lnTo>
                  <a:lnTo>
                    <a:pt x="691" y="411"/>
                  </a:lnTo>
                  <a:lnTo>
                    <a:pt x="693" y="396"/>
                  </a:lnTo>
                  <a:lnTo>
                    <a:pt x="696" y="380"/>
                  </a:lnTo>
                  <a:lnTo>
                    <a:pt x="696" y="365"/>
                  </a:lnTo>
                  <a:lnTo>
                    <a:pt x="697" y="350"/>
                  </a:lnTo>
                  <a:lnTo>
                    <a:pt x="696" y="333"/>
                  </a:lnTo>
                  <a:lnTo>
                    <a:pt x="696" y="318"/>
                  </a:lnTo>
                  <a:lnTo>
                    <a:pt x="693" y="302"/>
                  </a:lnTo>
                  <a:lnTo>
                    <a:pt x="691" y="287"/>
                  </a:lnTo>
                  <a:lnTo>
                    <a:pt x="688" y="271"/>
                  </a:lnTo>
                  <a:lnTo>
                    <a:pt x="684" y="257"/>
                  </a:lnTo>
                  <a:lnTo>
                    <a:pt x="681" y="242"/>
                  </a:lnTo>
                  <a:lnTo>
                    <a:pt x="675" y="228"/>
                  </a:lnTo>
                  <a:lnTo>
                    <a:pt x="669" y="214"/>
                  </a:lnTo>
                  <a:lnTo>
                    <a:pt x="664" y="201"/>
                  </a:lnTo>
                  <a:lnTo>
                    <a:pt x="656" y="187"/>
                  </a:lnTo>
                  <a:lnTo>
                    <a:pt x="650" y="174"/>
                  </a:lnTo>
                  <a:lnTo>
                    <a:pt x="633" y="148"/>
                  </a:lnTo>
                  <a:lnTo>
                    <a:pt x="615" y="125"/>
                  </a:lnTo>
                  <a:lnTo>
                    <a:pt x="582" y="158"/>
                  </a:lnTo>
                  <a:lnTo>
                    <a:pt x="577" y="162"/>
                  </a:lnTo>
                  <a:lnTo>
                    <a:pt x="571" y="165"/>
                  </a:lnTo>
                  <a:lnTo>
                    <a:pt x="566" y="167"/>
                  </a:lnTo>
                  <a:lnTo>
                    <a:pt x="560" y="167"/>
                  </a:lnTo>
                  <a:lnTo>
                    <a:pt x="555" y="166"/>
                  </a:lnTo>
                  <a:lnTo>
                    <a:pt x="550" y="165"/>
                  </a:lnTo>
                  <a:lnTo>
                    <a:pt x="544" y="162"/>
                  </a:lnTo>
                  <a:lnTo>
                    <a:pt x="539" y="158"/>
                  </a:lnTo>
                  <a:lnTo>
                    <a:pt x="535" y="153"/>
                  </a:lnTo>
                  <a:lnTo>
                    <a:pt x="533" y="148"/>
                  </a:lnTo>
                  <a:lnTo>
                    <a:pt x="532" y="143"/>
                  </a:lnTo>
                  <a:lnTo>
                    <a:pt x="530" y="136"/>
                  </a:lnTo>
                  <a:lnTo>
                    <a:pt x="532" y="131"/>
                  </a:lnTo>
                  <a:lnTo>
                    <a:pt x="533" y="126"/>
                  </a:lnTo>
                  <a:lnTo>
                    <a:pt x="535" y="121"/>
                  </a:lnTo>
                  <a:lnTo>
                    <a:pt x="539" y="116"/>
                  </a:lnTo>
                  <a:lnTo>
                    <a:pt x="573" y="83"/>
                  </a:lnTo>
                  <a:lnTo>
                    <a:pt x="550" y="65"/>
                  </a:lnTo>
                  <a:lnTo>
                    <a:pt x="524" y="48"/>
                  </a:lnTo>
                  <a:lnTo>
                    <a:pt x="511" y="41"/>
                  </a:lnTo>
                  <a:lnTo>
                    <a:pt x="497" y="34"/>
                  </a:lnTo>
                  <a:lnTo>
                    <a:pt x="484" y="29"/>
                  </a:lnTo>
                  <a:lnTo>
                    <a:pt x="470" y="22"/>
                  </a:lnTo>
                  <a:lnTo>
                    <a:pt x="456" y="17"/>
                  </a:lnTo>
                  <a:lnTo>
                    <a:pt x="440" y="13"/>
                  </a:lnTo>
                  <a:lnTo>
                    <a:pt x="426" y="9"/>
                  </a:lnTo>
                  <a:lnTo>
                    <a:pt x="411" y="7"/>
                  </a:lnTo>
                  <a:lnTo>
                    <a:pt x="395" y="4"/>
                  </a:lnTo>
                  <a:lnTo>
                    <a:pt x="380" y="2"/>
                  </a:lnTo>
                  <a:lnTo>
                    <a:pt x="365" y="2"/>
                  </a:lnTo>
                  <a:lnTo>
                    <a:pt x="348" y="0"/>
                  </a:lnTo>
                  <a:lnTo>
                    <a:pt x="333" y="2"/>
                  </a:lnTo>
                  <a:lnTo>
                    <a:pt x="317" y="2"/>
                  </a:lnTo>
                  <a:lnTo>
                    <a:pt x="302" y="4"/>
                  </a:lnTo>
                  <a:lnTo>
                    <a:pt x="286" y="7"/>
                  </a:lnTo>
                  <a:lnTo>
                    <a:pt x="271" y="9"/>
                  </a:lnTo>
                  <a:lnTo>
                    <a:pt x="255" y="13"/>
                  </a:lnTo>
                  <a:lnTo>
                    <a:pt x="241" y="17"/>
                  </a:lnTo>
                  <a:lnTo>
                    <a:pt x="227" y="22"/>
                  </a:lnTo>
                  <a:lnTo>
                    <a:pt x="213" y="29"/>
                  </a:lnTo>
                  <a:lnTo>
                    <a:pt x="199" y="34"/>
                  </a:lnTo>
                  <a:lnTo>
                    <a:pt x="186" y="41"/>
                  </a:lnTo>
                  <a:lnTo>
                    <a:pt x="173" y="48"/>
                  </a:lnTo>
                  <a:lnTo>
                    <a:pt x="148" y="65"/>
                  </a:lnTo>
                  <a:lnTo>
                    <a:pt x="124" y="83"/>
                  </a:lnTo>
                  <a:lnTo>
                    <a:pt x="158" y="116"/>
                  </a:lnTo>
                  <a:lnTo>
                    <a:pt x="162" y="121"/>
                  </a:lnTo>
                  <a:lnTo>
                    <a:pt x="164" y="126"/>
                  </a:lnTo>
                  <a:lnTo>
                    <a:pt x="166" y="131"/>
                  </a:lnTo>
                  <a:lnTo>
                    <a:pt x="167" y="136"/>
                  </a:lnTo>
                  <a:lnTo>
                    <a:pt x="166" y="143"/>
                  </a:lnTo>
                  <a:lnTo>
                    <a:pt x="164" y="148"/>
                  </a:lnTo>
                  <a:lnTo>
                    <a:pt x="162" y="153"/>
                  </a:lnTo>
                  <a:lnTo>
                    <a:pt x="158" y="158"/>
                  </a:lnTo>
                  <a:lnTo>
                    <a:pt x="153" y="162"/>
                  </a:lnTo>
                  <a:lnTo>
                    <a:pt x="148" y="165"/>
                  </a:lnTo>
                  <a:lnTo>
                    <a:pt x="142" y="167"/>
                  </a:lnTo>
                  <a:lnTo>
                    <a:pt x="136" y="167"/>
                  </a:lnTo>
                  <a:lnTo>
                    <a:pt x="131" y="166"/>
                  </a:lnTo>
                  <a:lnTo>
                    <a:pt x="124" y="165"/>
                  </a:lnTo>
                  <a:lnTo>
                    <a:pt x="119" y="162"/>
                  </a:lnTo>
                  <a:lnTo>
                    <a:pt x="115" y="158"/>
                  </a:lnTo>
                  <a:lnTo>
                    <a:pt x="82" y="125"/>
                  </a:lnTo>
                  <a:lnTo>
                    <a:pt x="63" y="148"/>
                  </a:lnTo>
                  <a:lnTo>
                    <a:pt x="47" y="174"/>
                  </a:lnTo>
                  <a:lnTo>
                    <a:pt x="40" y="187"/>
                  </a:lnTo>
                  <a:lnTo>
                    <a:pt x="33" y="201"/>
                  </a:lnTo>
                  <a:lnTo>
                    <a:pt x="27" y="214"/>
                  </a:lnTo>
                  <a:lnTo>
                    <a:pt x="22" y="228"/>
                  </a:lnTo>
                  <a:lnTo>
                    <a:pt x="17" y="242"/>
                  </a:lnTo>
                  <a:lnTo>
                    <a:pt x="13" y="257"/>
                  </a:lnTo>
                  <a:lnTo>
                    <a:pt x="9" y="271"/>
                  </a:lnTo>
                  <a:lnTo>
                    <a:pt x="5" y="287"/>
                  </a:lnTo>
                  <a:lnTo>
                    <a:pt x="2" y="302"/>
                  </a:lnTo>
                  <a:lnTo>
                    <a:pt x="1" y="318"/>
                  </a:lnTo>
                  <a:lnTo>
                    <a:pt x="0" y="333"/>
                  </a:lnTo>
                  <a:lnTo>
                    <a:pt x="0" y="350"/>
                  </a:lnTo>
                  <a:lnTo>
                    <a:pt x="0" y="365"/>
                  </a:lnTo>
                  <a:lnTo>
                    <a:pt x="1" y="380"/>
                  </a:lnTo>
                  <a:lnTo>
                    <a:pt x="2" y="396"/>
                  </a:lnTo>
                  <a:lnTo>
                    <a:pt x="5" y="411"/>
                  </a:lnTo>
                  <a:lnTo>
                    <a:pt x="9" y="427"/>
                  </a:lnTo>
                  <a:lnTo>
                    <a:pt x="13" y="442"/>
                  </a:lnTo>
                  <a:lnTo>
                    <a:pt x="17" y="456"/>
                  </a:lnTo>
                  <a:lnTo>
                    <a:pt x="22" y="470"/>
                  </a:lnTo>
                  <a:lnTo>
                    <a:pt x="27" y="484"/>
                  </a:lnTo>
                  <a:lnTo>
                    <a:pt x="33" y="499"/>
                  </a:lnTo>
                  <a:lnTo>
                    <a:pt x="40" y="511"/>
                  </a:lnTo>
                  <a:lnTo>
                    <a:pt x="47" y="524"/>
                  </a:lnTo>
                  <a:lnTo>
                    <a:pt x="63" y="550"/>
                  </a:lnTo>
                  <a:lnTo>
                    <a:pt x="82" y="573"/>
                  </a:lnTo>
                  <a:lnTo>
                    <a:pt x="115" y="540"/>
                  </a:lnTo>
                  <a:lnTo>
                    <a:pt x="119" y="536"/>
                  </a:lnTo>
                  <a:lnTo>
                    <a:pt x="124" y="533"/>
                  </a:lnTo>
                  <a:lnTo>
                    <a:pt x="131" y="532"/>
                  </a:lnTo>
                  <a:lnTo>
                    <a:pt x="136" y="532"/>
                  </a:lnTo>
                  <a:lnTo>
                    <a:pt x="142" y="532"/>
                  </a:lnTo>
                  <a:lnTo>
                    <a:pt x="148" y="533"/>
                  </a:lnTo>
                  <a:lnTo>
                    <a:pt x="153" y="536"/>
                  </a:lnTo>
                  <a:lnTo>
                    <a:pt x="158" y="540"/>
                  </a:lnTo>
                  <a:lnTo>
                    <a:pt x="162" y="545"/>
                  </a:lnTo>
                  <a:lnTo>
                    <a:pt x="164" y="550"/>
                  </a:lnTo>
                  <a:lnTo>
                    <a:pt x="166" y="555"/>
                  </a:lnTo>
                  <a:lnTo>
                    <a:pt x="167" y="562"/>
                  </a:lnTo>
                  <a:lnTo>
                    <a:pt x="166" y="567"/>
                  </a:lnTo>
                  <a:lnTo>
                    <a:pt x="164" y="573"/>
                  </a:lnTo>
                  <a:lnTo>
                    <a:pt x="162" y="578"/>
                  </a:lnTo>
                  <a:lnTo>
                    <a:pt x="158" y="582"/>
                  </a:lnTo>
                  <a:lnTo>
                    <a:pt x="124" y="615"/>
                  </a:lnTo>
                  <a:lnTo>
                    <a:pt x="148" y="635"/>
                  </a:lnTo>
                  <a:lnTo>
                    <a:pt x="173" y="650"/>
                  </a:lnTo>
                  <a:lnTo>
                    <a:pt x="186" y="658"/>
                  </a:lnTo>
                  <a:lnTo>
                    <a:pt x="199" y="664"/>
                  </a:lnTo>
                  <a:lnTo>
                    <a:pt x="213" y="671"/>
                  </a:lnTo>
                  <a:lnTo>
                    <a:pt x="227" y="676"/>
                  </a:lnTo>
                  <a:lnTo>
                    <a:pt x="241" y="681"/>
                  </a:lnTo>
                  <a:lnTo>
                    <a:pt x="255" y="685"/>
                  </a:lnTo>
                  <a:lnTo>
                    <a:pt x="271" y="689"/>
                  </a:lnTo>
                  <a:lnTo>
                    <a:pt x="286" y="693"/>
                  </a:lnTo>
                  <a:lnTo>
                    <a:pt x="302" y="695"/>
                  </a:lnTo>
                  <a:lnTo>
                    <a:pt x="317" y="696"/>
                  </a:lnTo>
                  <a:lnTo>
                    <a:pt x="333" y="698"/>
                  </a:lnTo>
                  <a:lnTo>
                    <a:pt x="348" y="698"/>
                  </a:lnTo>
                  <a:lnTo>
                    <a:pt x="365" y="698"/>
                  </a:lnTo>
                  <a:lnTo>
                    <a:pt x="380" y="696"/>
                  </a:lnTo>
                  <a:lnTo>
                    <a:pt x="395" y="695"/>
                  </a:lnTo>
                  <a:lnTo>
                    <a:pt x="411" y="693"/>
                  </a:lnTo>
                  <a:lnTo>
                    <a:pt x="426" y="689"/>
                  </a:lnTo>
                  <a:lnTo>
                    <a:pt x="440" y="685"/>
                  </a:lnTo>
                  <a:lnTo>
                    <a:pt x="456" y="681"/>
                  </a:lnTo>
                  <a:lnTo>
                    <a:pt x="470" y="676"/>
                  </a:lnTo>
                  <a:lnTo>
                    <a:pt x="484" y="671"/>
                  </a:lnTo>
                  <a:lnTo>
                    <a:pt x="497" y="664"/>
                  </a:lnTo>
                  <a:lnTo>
                    <a:pt x="511" y="658"/>
                  </a:lnTo>
                  <a:lnTo>
                    <a:pt x="524" y="650"/>
                  </a:lnTo>
                  <a:lnTo>
                    <a:pt x="550" y="635"/>
                  </a:lnTo>
                  <a:lnTo>
                    <a:pt x="573" y="615"/>
                  </a:lnTo>
                  <a:lnTo>
                    <a:pt x="539" y="582"/>
                  </a:lnTo>
                  <a:lnTo>
                    <a:pt x="535" y="578"/>
                  </a:lnTo>
                  <a:lnTo>
                    <a:pt x="533" y="573"/>
                  </a:lnTo>
                  <a:lnTo>
                    <a:pt x="532" y="567"/>
                  </a:lnTo>
                  <a:lnTo>
                    <a:pt x="530" y="562"/>
                  </a:lnTo>
                  <a:lnTo>
                    <a:pt x="532" y="555"/>
                  </a:lnTo>
                  <a:lnTo>
                    <a:pt x="533" y="550"/>
                  </a:lnTo>
                  <a:lnTo>
                    <a:pt x="535" y="545"/>
                  </a:lnTo>
                  <a:lnTo>
                    <a:pt x="539" y="5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3" name="Freeform 3621">
              <a:extLst>
                <a:ext uri="{FF2B5EF4-FFF2-40B4-BE49-F238E27FC236}">
                  <a16:creationId xmlns:a16="http://schemas.microsoft.com/office/drawing/2014/main" id="{AD76D8F2-24A8-45C7-93D1-4E507EA27F85}"/>
                </a:ext>
              </a:extLst>
            </p:cNvPr>
            <p:cNvSpPr>
              <a:spLocks/>
            </p:cNvSpPr>
            <p:nvPr/>
          </p:nvSpPr>
          <p:spPr bwMode="auto">
            <a:xfrm>
              <a:off x="11109325" y="885825"/>
              <a:ext cx="123825" cy="71438"/>
            </a:xfrm>
            <a:custGeom>
              <a:avLst/>
              <a:gdLst>
                <a:gd name="T0" fmla="*/ 220 w 312"/>
                <a:gd name="T1" fmla="*/ 82 h 180"/>
                <a:gd name="T2" fmla="*/ 295 w 312"/>
                <a:gd name="T3" fmla="*/ 20 h 180"/>
                <a:gd name="T4" fmla="*/ 299 w 312"/>
                <a:gd name="T5" fmla="*/ 16 h 180"/>
                <a:gd name="T6" fmla="*/ 300 w 312"/>
                <a:gd name="T7" fmla="*/ 13 h 180"/>
                <a:gd name="T8" fmla="*/ 299 w 312"/>
                <a:gd name="T9" fmla="*/ 7 h 180"/>
                <a:gd name="T10" fmla="*/ 296 w 312"/>
                <a:gd name="T11" fmla="*/ 4 h 180"/>
                <a:gd name="T12" fmla="*/ 294 w 312"/>
                <a:gd name="T13" fmla="*/ 1 h 180"/>
                <a:gd name="T14" fmla="*/ 288 w 312"/>
                <a:gd name="T15" fmla="*/ 0 h 180"/>
                <a:gd name="T16" fmla="*/ 285 w 312"/>
                <a:gd name="T17" fmla="*/ 0 h 180"/>
                <a:gd name="T18" fmla="*/ 279 w 312"/>
                <a:gd name="T19" fmla="*/ 2 h 180"/>
                <a:gd name="T20" fmla="*/ 155 w 312"/>
                <a:gd name="T21" fmla="*/ 104 h 180"/>
                <a:gd name="T22" fmla="*/ 30 w 312"/>
                <a:gd name="T23" fmla="*/ 2 h 180"/>
                <a:gd name="T24" fmla="*/ 26 w 312"/>
                <a:gd name="T25" fmla="*/ 0 h 180"/>
                <a:gd name="T26" fmla="*/ 21 w 312"/>
                <a:gd name="T27" fmla="*/ 0 h 180"/>
                <a:gd name="T28" fmla="*/ 18 w 312"/>
                <a:gd name="T29" fmla="*/ 1 h 180"/>
                <a:gd name="T30" fmla="*/ 14 w 312"/>
                <a:gd name="T31" fmla="*/ 4 h 180"/>
                <a:gd name="T32" fmla="*/ 11 w 312"/>
                <a:gd name="T33" fmla="*/ 7 h 180"/>
                <a:gd name="T34" fmla="*/ 11 w 312"/>
                <a:gd name="T35" fmla="*/ 13 h 180"/>
                <a:gd name="T36" fmla="*/ 12 w 312"/>
                <a:gd name="T37" fmla="*/ 16 h 180"/>
                <a:gd name="T38" fmla="*/ 15 w 312"/>
                <a:gd name="T39" fmla="*/ 20 h 180"/>
                <a:gd name="T40" fmla="*/ 91 w 312"/>
                <a:gd name="T41" fmla="*/ 82 h 180"/>
                <a:gd name="T42" fmla="*/ 3 w 312"/>
                <a:gd name="T43" fmla="*/ 159 h 180"/>
                <a:gd name="T44" fmla="*/ 1 w 312"/>
                <a:gd name="T45" fmla="*/ 162 h 180"/>
                <a:gd name="T46" fmla="*/ 0 w 312"/>
                <a:gd name="T47" fmla="*/ 167 h 180"/>
                <a:gd name="T48" fmla="*/ 0 w 312"/>
                <a:gd name="T49" fmla="*/ 172 h 180"/>
                <a:gd name="T50" fmla="*/ 2 w 312"/>
                <a:gd name="T51" fmla="*/ 176 h 180"/>
                <a:gd name="T52" fmla="*/ 6 w 312"/>
                <a:gd name="T53" fmla="*/ 178 h 180"/>
                <a:gd name="T54" fmla="*/ 11 w 312"/>
                <a:gd name="T55" fmla="*/ 180 h 180"/>
                <a:gd name="T56" fmla="*/ 15 w 312"/>
                <a:gd name="T57" fmla="*/ 178 h 180"/>
                <a:gd name="T58" fmla="*/ 19 w 312"/>
                <a:gd name="T59" fmla="*/ 177 h 180"/>
                <a:gd name="T60" fmla="*/ 110 w 312"/>
                <a:gd name="T61" fmla="*/ 97 h 180"/>
                <a:gd name="T62" fmla="*/ 147 w 312"/>
                <a:gd name="T63" fmla="*/ 128 h 180"/>
                <a:gd name="T64" fmla="*/ 151 w 312"/>
                <a:gd name="T65" fmla="*/ 131 h 180"/>
                <a:gd name="T66" fmla="*/ 155 w 312"/>
                <a:gd name="T67" fmla="*/ 132 h 180"/>
                <a:gd name="T68" fmla="*/ 159 w 312"/>
                <a:gd name="T69" fmla="*/ 131 h 180"/>
                <a:gd name="T70" fmla="*/ 163 w 312"/>
                <a:gd name="T71" fmla="*/ 128 h 180"/>
                <a:gd name="T72" fmla="*/ 201 w 312"/>
                <a:gd name="T73" fmla="*/ 97 h 180"/>
                <a:gd name="T74" fmla="*/ 291 w 312"/>
                <a:gd name="T75" fmla="*/ 177 h 180"/>
                <a:gd name="T76" fmla="*/ 295 w 312"/>
                <a:gd name="T77" fmla="*/ 178 h 180"/>
                <a:gd name="T78" fmla="*/ 300 w 312"/>
                <a:gd name="T79" fmla="*/ 180 h 180"/>
                <a:gd name="T80" fmla="*/ 304 w 312"/>
                <a:gd name="T81" fmla="*/ 178 h 180"/>
                <a:gd name="T82" fmla="*/ 309 w 312"/>
                <a:gd name="T83" fmla="*/ 176 h 180"/>
                <a:gd name="T84" fmla="*/ 310 w 312"/>
                <a:gd name="T85" fmla="*/ 172 h 180"/>
                <a:gd name="T86" fmla="*/ 312 w 312"/>
                <a:gd name="T87" fmla="*/ 167 h 180"/>
                <a:gd name="T88" fmla="*/ 310 w 312"/>
                <a:gd name="T89" fmla="*/ 162 h 180"/>
                <a:gd name="T90" fmla="*/ 308 w 312"/>
                <a:gd name="T91" fmla="*/ 159 h 180"/>
                <a:gd name="T92" fmla="*/ 220 w 312"/>
                <a:gd name="T93" fmla="*/ 82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2" h="180">
                  <a:moveTo>
                    <a:pt x="220" y="82"/>
                  </a:moveTo>
                  <a:lnTo>
                    <a:pt x="295" y="20"/>
                  </a:lnTo>
                  <a:lnTo>
                    <a:pt x="299" y="16"/>
                  </a:lnTo>
                  <a:lnTo>
                    <a:pt x="300" y="13"/>
                  </a:lnTo>
                  <a:lnTo>
                    <a:pt x="299" y="7"/>
                  </a:lnTo>
                  <a:lnTo>
                    <a:pt x="296" y="4"/>
                  </a:lnTo>
                  <a:lnTo>
                    <a:pt x="294" y="1"/>
                  </a:lnTo>
                  <a:lnTo>
                    <a:pt x="288" y="0"/>
                  </a:lnTo>
                  <a:lnTo>
                    <a:pt x="285" y="0"/>
                  </a:lnTo>
                  <a:lnTo>
                    <a:pt x="279" y="2"/>
                  </a:lnTo>
                  <a:lnTo>
                    <a:pt x="155" y="104"/>
                  </a:lnTo>
                  <a:lnTo>
                    <a:pt x="30" y="2"/>
                  </a:lnTo>
                  <a:lnTo>
                    <a:pt x="26" y="0"/>
                  </a:lnTo>
                  <a:lnTo>
                    <a:pt x="21" y="0"/>
                  </a:lnTo>
                  <a:lnTo>
                    <a:pt x="18" y="1"/>
                  </a:lnTo>
                  <a:lnTo>
                    <a:pt x="14" y="4"/>
                  </a:lnTo>
                  <a:lnTo>
                    <a:pt x="11" y="7"/>
                  </a:lnTo>
                  <a:lnTo>
                    <a:pt x="11" y="13"/>
                  </a:lnTo>
                  <a:lnTo>
                    <a:pt x="12" y="16"/>
                  </a:lnTo>
                  <a:lnTo>
                    <a:pt x="15" y="20"/>
                  </a:lnTo>
                  <a:lnTo>
                    <a:pt x="91" y="82"/>
                  </a:lnTo>
                  <a:lnTo>
                    <a:pt x="3" y="159"/>
                  </a:lnTo>
                  <a:lnTo>
                    <a:pt x="1" y="162"/>
                  </a:lnTo>
                  <a:lnTo>
                    <a:pt x="0" y="167"/>
                  </a:lnTo>
                  <a:lnTo>
                    <a:pt x="0" y="172"/>
                  </a:lnTo>
                  <a:lnTo>
                    <a:pt x="2" y="176"/>
                  </a:lnTo>
                  <a:lnTo>
                    <a:pt x="6" y="178"/>
                  </a:lnTo>
                  <a:lnTo>
                    <a:pt x="11" y="180"/>
                  </a:lnTo>
                  <a:lnTo>
                    <a:pt x="15" y="178"/>
                  </a:lnTo>
                  <a:lnTo>
                    <a:pt x="19" y="177"/>
                  </a:lnTo>
                  <a:lnTo>
                    <a:pt x="110" y="97"/>
                  </a:lnTo>
                  <a:lnTo>
                    <a:pt x="147" y="128"/>
                  </a:lnTo>
                  <a:lnTo>
                    <a:pt x="151" y="131"/>
                  </a:lnTo>
                  <a:lnTo>
                    <a:pt x="155" y="132"/>
                  </a:lnTo>
                  <a:lnTo>
                    <a:pt x="159" y="131"/>
                  </a:lnTo>
                  <a:lnTo>
                    <a:pt x="163" y="128"/>
                  </a:lnTo>
                  <a:lnTo>
                    <a:pt x="201" y="97"/>
                  </a:lnTo>
                  <a:lnTo>
                    <a:pt x="291" y="177"/>
                  </a:lnTo>
                  <a:lnTo>
                    <a:pt x="295" y="178"/>
                  </a:lnTo>
                  <a:lnTo>
                    <a:pt x="300" y="180"/>
                  </a:lnTo>
                  <a:lnTo>
                    <a:pt x="304" y="178"/>
                  </a:lnTo>
                  <a:lnTo>
                    <a:pt x="309" y="176"/>
                  </a:lnTo>
                  <a:lnTo>
                    <a:pt x="310" y="172"/>
                  </a:lnTo>
                  <a:lnTo>
                    <a:pt x="312" y="167"/>
                  </a:lnTo>
                  <a:lnTo>
                    <a:pt x="310" y="162"/>
                  </a:lnTo>
                  <a:lnTo>
                    <a:pt x="308" y="159"/>
                  </a:lnTo>
                  <a:lnTo>
                    <a:pt x="220"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4" name="Freeform 3622">
              <a:extLst>
                <a:ext uri="{FF2B5EF4-FFF2-40B4-BE49-F238E27FC236}">
                  <a16:creationId xmlns:a16="http://schemas.microsoft.com/office/drawing/2014/main" id="{BFC5AFB5-B934-4878-815B-12196286A21C}"/>
                </a:ext>
              </a:extLst>
            </p:cNvPr>
            <p:cNvSpPr>
              <a:spLocks/>
            </p:cNvSpPr>
            <p:nvPr/>
          </p:nvSpPr>
          <p:spPr bwMode="auto">
            <a:xfrm>
              <a:off x="11250613" y="993775"/>
              <a:ext cx="63500" cy="63500"/>
            </a:xfrm>
            <a:custGeom>
              <a:avLst/>
              <a:gdLst>
                <a:gd name="T0" fmla="*/ 21 w 161"/>
                <a:gd name="T1" fmla="*/ 3 h 159"/>
                <a:gd name="T2" fmla="*/ 17 w 161"/>
                <a:gd name="T3" fmla="*/ 0 h 159"/>
                <a:gd name="T4" fmla="*/ 13 w 161"/>
                <a:gd name="T5" fmla="*/ 0 h 159"/>
                <a:gd name="T6" fmla="*/ 8 w 161"/>
                <a:gd name="T7" fmla="*/ 0 h 159"/>
                <a:gd name="T8" fmla="*/ 4 w 161"/>
                <a:gd name="T9" fmla="*/ 3 h 159"/>
                <a:gd name="T10" fmla="*/ 2 w 161"/>
                <a:gd name="T11" fmla="*/ 6 h 159"/>
                <a:gd name="T12" fmla="*/ 0 w 161"/>
                <a:gd name="T13" fmla="*/ 12 h 159"/>
                <a:gd name="T14" fmla="*/ 2 w 161"/>
                <a:gd name="T15" fmla="*/ 15 h 159"/>
                <a:gd name="T16" fmla="*/ 4 w 161"/>
                <a:gd name="T17" fmla="*/ 21 h 159"/>
                <a:gd name="T18" fmla="*/ 140 w 161"/>
                <a:gd name="T19" fmla="*/ 157 h 159"/>
                <a:gd name="T20" fmla="*/ 144 w 161"/>
                <a:gd name="T21" fmla="*/ 159 h 159"/>
                <a:gd name="T22" fmla="*/ 149 w 161"/>
                <a:gd name="T23" fmla="*/ 159 h 159"/>
                <a:gd name="T24" fmla="*/ 153 w 161"/>
                <a:gd name="T25" fmla="*/ 159 h 159"/>
                <a:gd name="T26" fmla="*/ 157 w 161"/>
                <a:gd name="T27" fmla="*/ 157 h 159"/>
                <a:gd name="T28" fmla="*/ 160 w 161"/>
                <a:gd name="T29" fmla="*/ 153 h 159"/>
                <a:gd name="T30" fmla="*/ 161 w 161"/>
                <a:gd name="T31" fmla="*/ 148 h 159"/>
                <a:gd name="T32" fmla="*/ 160 w 161"/>
                <a:gd name="T33" fmla="*/ 144 h 159"/>
                <a:gd name="T34" fmla="*/ 157 w 161"/>
                <a:gd name="T35" fmla="*/ 139 h 159"/>
                <a:gd name="T36" fmla="*/ 21 w 161"/>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59">
                  <a:moveTo>
                    <a:pt x="21" y="3"/>
                  </a:moveTo>
                  <a:lnTo>
                    <a:pt x="17" y="0"/>
                  </a:lnTo>
                  <a:lnTo>
                    <a:pt x="13" y="0"/>
                  </a:lnTo>
                  <a:lnTo>
                    <a:pt x="8" y="0"/>
                  </a:lnTo>
                  <a:lnTo>
                    <a:pt x="4" y="3"/>
                  </a:lnTo>
                  <a:lnTo>
                    <a:pt x="2" y="6"/>
                  </a:lnTo>
                  <a:lnTo>
                    <a:pt x="0" y="12"/>
                  </a:lnTo>
                  <a:lnTo>
                    <a:pt x="2" y="15"/>
                  </a:lnTo>
                  <a:lnTo>
                    <a:pt x="4" y="21"/>
                  </a:lnTo>
                  <a:lnTo>
                    <a:pt x="140" y="157"/>
                  </a:lnTo>
                  <a:lnTo>
                    <a:pt x="144" y="159"/>
                  </a:lnTo>
                  <a:lnTo>
                    <a:pt x="149" y="159"/>
                  </a:lnTo>
                  <a:lnTo>
                    <a:pt x="153" y="159"/>
                  </a:lnTo>
                  <a:lnTo>
                    <a:pt x="157" y="157"/>
                  </a:lnTo>
                  <a:lnTo>
                    <a:pt x="160" y="153"/>
                  </a:lnTo>
                  <a:lnTo>
                    <a:pt x="161" y="148"/>
                  </a:lnTo>
                  <a:lnTo>
                    <a:pt x="160" y="144"/>
                  </a:lnTo>
                  <a:lnTo>
                    <a:pt x="157" y="139"/>
                  </a:ln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5" name="Freeform 3623">
              <a:extLst>
                <a:ext uri="{FF2B5EF4-FFF2-40B4-BE49-F238E27FC236}">
                  <a16:creationId xmlns:a16="http://schemas.microsoft.com/office/drawing/2014/main" id="{6FEA2310-F55A-42DA-913D-4342D4C4A861}"/>
                </a:ext>
              </a:extLst>
            </p:cNvPr>
            <p:cNvSpPr>
              <a:spLocks/>
            </p:cNvSpPr>
            <p:nvPr/>
          </p:nvSpPr>
          <p:spPr bwMode="auto">
            <a:xfrm>
              <a:off x="11028363" y="993775"/>
              <a:ext cx="63500" cy="63500"/>
            </a:xfrm>
            <a:custGeom>
              <a:avLst/>
              <a:gdLst>
                <a:gd name="T0" fmla="*/ 157 w 160"/>
                <a:gd name="T1" fmla="*/ 3 h 159"/>
                <a:gd name="T2" fmla="*/ 153 w 160"/>
                <a:gd name="T3" fmla="*/ 0 h 159"/>
                <a:gd name="T4" fmla="*/ 148 w 160"/>
                <a:gd name="T5" fmla="*/ 0 h 159"/>
                <a:gd name="T6" fmla="*/ 144 w 160"/>
                <a:gd name="T7" fmla="*/ 0 h 159"/>
                <a:gd name="T8" fmla="*/ 139 w 160"/>
                <a:gd name="T9" fmla="*/ 3 h 159"/>
                <a:gd name="T10" fmla="*/ 3 w 160"/>
                <a:gd name="T11" fmla="*/ 139 h 159"/>
                <a:gd name="T12" fmla="*/ 0 w 160"/>
                <a:gd name="T13" fmla="*/ 144 h 159"/>
                <a:gd name="T14" fmla="*/ 0 w 160"/>
                <a:gd name="T15" fmla="*/ 148 h 159"/>
                <a:gd name="T16" fmla="*/ 0 w 160"/>
                <a:gd name="T17" fmla="*/ 153 h 159"/>
                <a:gd name="T18" fmla="*/ 3 w 160"/>
                <a:gd name="T19" fmla="*/ 157 h 159"/>
                <a:gd name="T20" fmla="*/ 7 w 160"/>
                <a:gd name="T21" fmla="*/ 159 h 159"/>
                <a:gd name="T22" fmla="*/ 12 w 160"/>
                <a:gd name="T23" fmla="*/ 159 h 159"/>
                <a:gd name="T24" fmla="*/ 16 w 160"/>
                <a:gd name="T25" fmla="*/ 159 h 159"/>
                <a:gd name="T26" fmla="*/ 21 w 160"/>
                <a:gd name="T27" fmla="*/ 157 h 159"/>
                <a:gd name="T28" fmla="*/ 157 w 160"/>
                <a:gd name="T29" fmla="*/ 21 h 159"/>
                <a:gd name="T30" fmla="*/ 160 w 160"/>
                <a:gd name="T31" fmla="*/ 15 h 159"/>
                <a:gd name="T32" fmla="*/ 160 w 160"/>
                <a:gd name="T33" fmla="*/ 12 h 159"/>
                <a:gd name="T34" fmla="*/ 160 w 160"/>
                <a:gd name="T35" fmla="*/ 6 h 159"/>
                <a:gd name="T36" fmla="*/ 157 w 160"/>
                <a:gd name="T37" fmla="*/ 3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59">
                  <a:moveTo>
                    <a:pt x="157" y="3"/>
                  </a:moveTo>
                  <a:lnTo>
                    <a:pt x="153" y="0"/>
                  </a:lnTo>
                  <a:lnTo>
                    <a:pt x="148" y="0"/>
                  </a:lnTo>
                  <a:lnTo>
                    <a:pt x="144" y="0"/>
                  </a:lnTo>
                  <a:lnTo>
                    <a:pt x="139" y="3"/>
                  </a:lnTo>
                  <a:lnTo>
                    <a:pt x="3" y="139"/>
                  </a:lnTo>
                  <a:lnTo>
                    <a:pt x="0" y="144"/>
                  </a:lnTo>
                  <a:lnTo>
                    <a:pt x="0" y="148"/>
                  </a:lnTo>
                  <a:lnTo>
                    <a:pt x="0" y="153"/>
                  </a:lnTo>
                  <a:lnTo>
                    <a:pt x="3" y="157"/>
                  </a:lnTo>
                  <a:lnTo>
                    <a:pt x="7" y="159"/>
                  </a:lnTo>
                  <a:lnTo>
                    <a:pt x="12" y="159"/>
                  </a:lnTo>
                  <a:lnTo>
                    <a:pt x="16" y="159"/>
                  </a:lnTo>
                  <a:lnTo>
                    <a:pt x="21" y="157"/>
                  </a:lnTo>
                  <a:lnTo>
                    <a:pt x="157" y="21"/>
                  </a:lnTo>
                  <a:lnTo>
                    <a:pt x="160" y="15"/>
                  </a:lnTo>
                  <a:lnTo>
                    <a:pt x="160" y="12"/>
                  </a:lnTo>
                  <a:lnTo>
                    <a:pt x="160" y="6"/>
                  </a:lnTo>
                  <a:lnTo>
                    <a:pt x="157"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6" name="Freeform 3624">
              <a:extLst>
                <a:ext uri="{FF2B5EF4-FFF2-40B4-BE49-F238E27FC236}">
                  <a16:creationId xmlns:a16="http://schemas.microsoft.com/office/drawing/2014/main" id="{A80953AC-975D-4E59-BEC4-4B21BEA83C06}"/>
                </a:ext>
              </a:extLst>
            </p:cNvPr>
            <p:cNvSpPr>
              <a:spLocks/>
            </p:cNvSpPr>
            <p:nvPr/>
          </p:nvSpPr>
          <p:spPr bwMode="auto">
            <a:xfrm>
              <a:off x="11250613" y="771525"/>
              <a:ext cx="63500" cy="63500"/>
            </a:xfrm>
            <a:custGeom>
              <a:avLst/>
              <a:gdLst>
                <a:gd name="T0" fmla="*/ 4 w 161"/>
                <a:gd name="T1" fmla="*/ 156 h 160"/>
                <a:gd name="T2" fmla="*/ 8 w 161"/>
                <a:gd name="T3" fmla="*/ 159 h 160"/>
                <a:gd name="T4" fmla="*/ 12 w 161"/>
                <a:gd name="T5" fmla="*/ 160 h 160"/>
                <a:gd name="T6" fmla="*/ 17 w 161"/>
                <a:gd name="T7" fmla="*/ 159 h 160"/>
                <a:gd name="T8" fmla="*/ 21 w 161"/>
                <a:gd name="T9" fmla="*/ 156 h 160"/>
                <a:gd name="T10" fmla="*/ 157 w 161"/>
                <a:gd name="T11" fmla="*/ 20 h 160"/>
                <a:gd name="T12" fmla="*/ 160 w 161"/>
                <a:gd name="T13" fmla="*/ 16 h 160"/>
                <a:gd name="T14" fmla="*/ 161 w 161"/>
                <a:gd name="T15" fmla="*/ 11 h 160"/>
                <a:gd name="T16" fmla="*/ 160 w 161"/>
                <a:gd name="T17" fmla="*/ 7 h 160"/>
                <a:gd name="T18" fmla="*/ 157 w 161"/>
                <a:gd name="T19" fmla="*/ 4 h 160"/>
                <a:gd name="T20" fmla="*/ 153 w 161"/>
                <a:gd name="T21" fmla="*/ 1 h 160"/>
                <a:gd name="T22" fmla="*/ 149 w 161"/>
                <a:gd name="T23" fmla="*/ 0 h 160"/>
                <a:gd name="T24" fmla="*/ 144 w 161"/>
                <a:gd name="T25" fmla="*/ 1 h 160"/>
                <a:gd name="T26" fmla="*/ 140 w 161"/>
                <a:gd name="T27" fmla="*/ 4 h 160"/>
                <a:gd name="T28" fmla="*/ 4 w 161"/>
                <a:gd name="T29" fmla="*/ 140 h 160"/>
                <a:gd name="T30" fmla="*/ 2 w 161"/>
                <a:gd name="T31" fmla="*/ 144 h 160"/>
                <a:gd name="T32" fmla="*/ 0 w 161"/>
                <a:gd name="T33" fmla="*/ 147 h 160"/>
                <a:gd name="T34" fmla="*/ 2 w 161"/>
                <a:gd name="T35" fmla="*/ 153 h 160"/>
                <a:gd name="T36" fmla="*/ 4 w 161"/>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60">
                  <a:moveTo>
                    <a:pt x="4" y="156"/>
                  </a:moveTo>
                  <a:lnTo>
                    <a:pt x="8" y="159"/>
                  </a:lnTo>
                  <a:lnTo>
                    <a:pt x="12" y="160"/>
                  </a:lnTo>
                  <a:lnTo>
                    <a:pt x="17" y="159"/>
                  </a:lnTo>
                  <a:lnTo>
                    <a:pt x="21" y="156"/>
                  </a:lnTo>
                  <a:lnTo>
                    <a:pt x="157" y="20"/>
                  </a:lnTo>
                  <a:lnTo>
                    <a:pt x="160" y="16"/>
                  </a:lnTo>
                  <a:lnTo>
                    <a:pt x="161" y="11"/>
                  </a:lnTo>
                  <a:lnTo>
                    <a:pt x="160" y="7"/>
                  </a:lnTo>
                  <a:lnTo>
                    <a:pt x="157" y="4"/>
                  </a:lnTo>
                  <a:lnTo>
                    <a:pt x="153" y="1"/>
                  </a:lnTo>
                  <a:lnTo>
                    <a:pt x="149" y="0"/>
                  </a:lnTo>
                  <a:lnTo>
                    <a:pt x="144" y="1"/>
                  </a:lnTo>
                  <a:lnTo>
                    <a:pt x="140" y="4"/>
                  </a:lnTo>
                  <a:lnTo>
                    <a:pt x="4" y="140"/>
                  </a:lnTo>
                  <a:lnTo>
                    <a:pt x="2" y="144"/>
                  </a:lnTo>
                  <a:lnTo>
                    <a:pt x="0" y="147"/>
                  </a:lnTo>
                  <a:lnTo>
                    <a:pt x="2" y="153"/>
                  </a:lnTo>
                  <a:lnTo>
                    <a:pt x="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7" name="Freeform 3625">
              <a:extLst>
                <a:ext uri="{FF2B5EF4-FFF2-40B4-BE49-F238E27FC236}">
                  <a16:creationId xmlns:a16="http://schemas.microsoft.com/office/drawing/2014/main" id="{DCEEE9E8-A5B3-4D81-814B-3132C0A5CC75}"/>
                </a:ext>
              </a:extLst>
            </p:cNvPr>
            <p:cNvSpPr>
              <a:spLocks/>
            </p:cNvSpPr>
            <p:nvPr/>
          </p:nvSpPr>
          <p:spPr bwMode="auto">
            <a:xfrm>
              <a:off x="11028363" y="771525"/>
              <a:ext cx="63500" cy="63500"/>
            </a:xfrm>
            <a:custGeom>
              <a:avLst/>
              <a:gdLst>
                <a:gd name="T0" fmla="*/ 139 w 160"/>
                <a:gd name="T1" fmla="*/ 156 h 160"/>
                <a:gd name="T2" fmla="*/ 144 w 160"/>
                <a:gd name="T3" fmla="*/ 159 h 160"/>
                <a:gd name="T4" fmla="*/ 148 w 160"/>
                <a:gd name="T5" fmla="*/ 160 h 160"/>
                <a:gd name="T6" fmla="*/ 153 w 160"/>
                <a:gd name="T7" fmla="*/ 159 h 160"/>
                <a:gd name="T8" fmla="*/ 157 w 160"/>
                <a:gd name="T9" fmla="*/ 156 h 160"/>
                <a:gd name="T10" fmla="*/ 160 w 160"/>
                <a:gd name="T11" fmla="*/ 153 h 160"/>
                <a:gd name="T12" fmla="*/ 160 w 160"/>
                <a:gd name="T13" fmla="*/ 149 h 160"/>
                <a:gd name="T14" fmla="*/ 160 w 160"/>
                <a:gd name="T15" fmla="*/ 144 h 160"/>
                <a:gd name="T16" fmla="*/ 157 w 160"/>
                <a:gd name="T17" fmla="*/ 140 h 160"/>
                <a:gd name="T18" fmla="*/ 21 w 160"/>
                <a:gd name="T19" fmla="*/ 4 h 160"/>
                <a:gd name="T20" fmla="*/ 16 w 160"/>
                <a:gd name="T21" fmla="*/ 1 h 160"/>
                <a:gd name="T22" fmla="*/ 12 w 160"/>
                <a:gd name="T23" fmla="*/ 0 h 160"/>
                <a:gd name="T24" fmla="*/ 7 w 160"/>
                <a:gd name="T25" fmla="*/ 1 h 160"/>
                <a:gd name="T26" fmla="*/ 3 w 160"/>
                <a:gd name="T27" fmla="*/ 4 h 160"/>
                <a:gd name="T28" fmla="*/ 0 w 160"/>
                <a:gd name="T29" fmla="*/ 7 h 160"/>
                <a:gd name="T30" fmla="*/ 0 w 160"/>
                <a:gd name="T31" fmla="*/ 11 h 160"/>
                <a:gd name="T32" fmla="*/ 0 w 160"/>
                <a:gd name="T33" fmla="*/ 16 h 160"/>
                <a:gd name="T34" fmla="*/ 3 w 160"/>
                <a:gd name="T35" fmla="*/ 20 h 160"/>
                <a:gd name="T36" fmla="*/ 139 w 160"/>
                <a:gd name="T37" fmla="*/ 156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0" h="160">
                  <a:moveTo>
                    <a:pt x="139" y="156"/>
                  </a:moveTo>
                  <a:lnTo>
                    <a:pt x="144" y="159"/>
                  </a:lnTo>
                  <a:lnTo>
                    <a:pt x="148" y="160"/>
                  </a:lnTo>
                  <a:lnTo>
                    <a:pt x="153" y="159"/>
                  </a:lnTo>
                  <a:lnTo>
                    <a:pt x="157" y="156"/>
                  </a:lnTo>
                  <a:lnTo>
                    <a:pt x="160" y="153"/>
                  </a:lnTo>
                  <a:lnTo>
                    <a:pt x="160" y="149"/>
                  </a:lnTo>
                  <a:lnTo>
                    <a:pt x="160" y="144"/>
                  </a:lnTo>
                  <a:lnTo>
                    <a:pt x="157" y="140"/>
                  </a:lnTo>
                  <a:lnTo>
                    <a:pt x="21" y="4"/>
                  </a:lnTo>
                  <a:lnTo>
                    <a:pt x="16" y="1"/>
                  </a:lnTo>
                  <a:lnTo>
                    <a:pt x="12" y="0"/>
                  </a:lnTo>
                  <a:lnTo>
                    <a:pt x="7" y="1"/>
                  </a:lnTo>
                  <a:lnTo>
                    <a:pt x="3" y="4"/>
                  </a:lnTo>
                  <a:lnTo>
                    <a:pt x="0" y="7"/>
                  </a:lnTo>
                  <a:lnTo>
                    <a:pt x="0" y="11"/>
                  </a:lnTo>
                  <a:lnTo>
                    <a:pt x="0" y="16"/>
                  </a:lnTo>
                  <a:lnTo>
                    <a:pt x="3" y="20"/>
                  </a:lnTo>
                  <a:lnTo>
                    <a:pt x="139"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18" name="Group 117" descr="Icon of boxes. ">
            <a:extLst>
              <a:ext uri="{FF2B5EF4-FFF2-40B4-BE49-F238E27FC236}">
                <a16:creationId xmlns:a16="http://schemas.microsoft.com/office/drawing/2014/main" id="{75BF619E-615D-4C1A-A3A1-04DFC90E2F3F}"/>
              </a:ext>
            </a:extLst>
          </p:cNvPr>
          <p:cNvGrpSpPr/>
          <p:nvPr/>
        </p:nvGrpSpPr>
        <p:grpSpPr>
          <a:xfrm>
            <a:off x="11058919" y="1368977"/>
            <a:ext cx="287337" cy="285750"/>
            <a:chOff x="5465763" y="3068638"/>
            <a:chExt cx="287337" cy="285750"/>
          </a:xfrm>
          <a:solidFill>
            <a:schemeClr val="bg1"/>
          </a:solidFill>
        </p:grpSpPr>
        <p:sp>
          <p:nvSpPr>
            <p:cNvPr id="119" name="Freeform 617">
              <a:extLst>
                <a:ext uri="{FF2B5EF4-FFF2-40B4-BE49-F238E27FC236}">
                  <a16:creationId xmlns:a16="http://schemas.microsoft.com/office/drawing/2014/main" id="{01C5157B-D811-44C7-8E5F-D3F25F98966E}"/>
                </a:ext>
              </a:extLst>
            </p:cNvPr>
            <p:cNvSpPr>
              <a:spLocks/>
            </p:cNvSpPr>
            <p:nvPr/>
          </p:nvSpPr>
          <p:spPr bwMode="auto">
            <a:xfrm>
              <a:off x="5564188" y="3068638"/>
              <a:ext cx="119063" cy="38100"/>
            </a:xfrm>
            <a:custGeom>
              <a:avLst/>
              <a:gdLst>
                <a:gd name="T0" fmla="*/ 375 w 375"/>
                <a:gd name="T1" fmla="*/ 62 h 120"/>
                <a:gd name="T2" fmla="*/ 374 w 375"/>
                <a:gd name="T3" fmla="*/ 62 h 120"/>
                <a:gd name="T4" fmla="*/ 373 w 375"/>
                <a:gd name="T5" fmla="*/ 61 h 120"/>
                <a:gd name="T6" fmla="*/ 193 w 375"/>
                <a:gd name="T7" fmla="*/ 1 h 120"/>
                <a:gd name="T8" fmla="*/ 188 w 375"/>
                <a:gd name="T9" fmla="*/ 0 h 120"/>
                <a:gd name="T10" fmla="*/ 183 w 375"/>
                <a:gd name="T11" fmla="*/ 1 h 120"/>
                <a:gd name="T12" fmla="*/ 2 w 375"/>
                <a:gd name="T13" fmla="*/ 61 h 120"/>
                <a:gd name="T14" fmla="*/ 1 w 375"/>
                <a:gd name="T15" fmla="*/ 62 h 120"/>
                <a:gd name="T16" fmla="*/ 0 w 375"/>
                <a:gd name="T17" fmla="*/ 62 h 120"/>
                <a:gd name="T18" fmla="*/ 188 w 375"/>
                <a:gd name="T19" fmla="*/ 120 h 120"/>
                <a:gd name="T20" fmla="*/ 375 w 375"/>
                <a:gd name="T21" fmla="*/ 6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75" h="12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0" name="Freeform 618">
              <a:extLst>
                <a:ext uri="{FF2B5EF4-FFF2-40B4-BE49-F238E27FC236}">
                  <a16:creationId xmlns:a16="http://schemas.microsoft.com/office/drawing/2014/main" id="{90385080-F77C-4175-BA14-BE696271A7ED}"/>
                </a:ext>
              </a:extLst>
            </p:cNvPr>
            <p:cNvSpPr>
              <a:spLocks/>
            </p:cNvSpPr>
            <p:nvPr/>
          </p:nvSpPr>
          <p:spPr bwMode="auto">
            <a:xfrm>
              <a:off x="5629275" y="3097213"/>
              <a:ext cx="57150" cy="93663"/>
            </a:xfrm>
            <a:custGeom>
              <a:avLst/>
              <a:gdLst>
                <a:gd name="T0" fmla="*/ 181 w 181"/>
                <a:gd name="T1" fmla="*/ 210 h 295"/>
                <a:gd name="T2" fmla="*/ 181 w 181"/>
                <a:gd name="T3" fmla="*/ 0 h 295"/>
                <a:gd name="T4" fmla="*/ 0 w 181"/>
                <a:gd name="T5" fmla="*/ 56 h 295"/>
                <a:gd name="T6" fmla="*/ 0 w 181"/>
                <a:gd name="T7" fmla="*/ 295 h 295"/>
                <a:gd name="T8" fmla="*/ 171 w 181"/>
                <a:gd name="T9" fmla="*/ 224 h 295"/>
                <a:gd name="T10" fmla="*/ 174 w 181"/>
                <a:gd name="T11" fmla="*/ 222 h 295"/>
                <a:gd name="T12" fmla="*/ 178 w 181"/>
                <a:gd name="T13" fmla="*/ 219 h 295"/>
                <a:gd name="T14" fmla="*/ 180 w 181"/>
                <a:gd name="T15" fmla="*/ 215 h 295"/>
                <a:gd name="T16" fmla="*/ 181 w 181"/>
                <a:gd name="T17" fmla="*/ 2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181" y="210"/>
                  </a:moveTo>
                  <a:lnTo>
                    <a:pt x="181" y="0"/>
                  </a:lnTo>
                  <a:lnTo>
                    <a:pt x="0" y="56"/>
                  </a:lnTo>
                  <a:lnTo>
                    <a:pt x="0" y="295"/>
                  </a:lnTo>
                  <a:lnTo>
                    <a:pt x="171" y="224"/>
                  </a:lnTo>
                  <a:lnTo>
                    <a:pt x="174" y="222"/>
                  </a:lnTo>
                  <a:lnTo>
                    <a:pt x="178" y="219"/>
                  </a:lnTo>
                  <a:lnTo>
                    <a:pt x="180" y="215"/>
                  </a:lnTo>
                  <a:lnTo>
                    <a:pt x="181" y="2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1" name="Freeform 619">
              <a:extLst>
                <a:ext uri="{FF2B5EF4-FFF2-40B4-BE49-F238E27FC236}">
                  <a16:creationId xmlns:a16="http://schemas.microsoft.com/office/drawing/2014/main" id="{B5ABC7AD-DBA6-420E-8EDC-F8D70A03499B}"/>
                </a:ext>
              </a:extLst>
            </p:cNvPr>
            <p:cNvSpPr>
              <a:spLocks/>
            </p:cNvSpPr>
            <p:nvPr/>
          </p:nvSpPr>
          <p:spPr bwMode="auto">
            <a:xfrm>
              <a:off x="5562600" y="3097213"/>
              <a:ext cx="57150" cy="93663"/>
            </a:xfrm>
            <a:custGeom>
              <a:avLst/>
              <a:gdLst>
                <a:gd name="T0" fmla="*/ 9 w 181"/>
                <a:gd name="T1" fmla="*/ 224 h 295"/>
                <a:gd name="T2" fmla="*/ 181 w 181"/>
                <a:gd name="T3" fmla="*/ 295 h 295"/>
                <a:gd name="T4" fmla="*/ 181 w 181"/>
                <a:gd name="T5" fmla="*/ 56 h 295"/>
                <a:gd name="T6" fmla="*/ 0 w 181"/>
                <a:gd name="T7" fmla="*/ 0 h 295"/>
                <a:gd name="T8" fmla="*/ 0 w 181"/>
                <a:gd name="T9" fmla="*/ 210 h 295"/>
                <a:gd name="T10" fmla="*/ 0 w 181"/>
                <a:gd name="T11" fmla="*/ 215 h 295"/>
                <a:gd name="T12" fmla="*/ 2 w 181"/>
                <a:gd name="T13" fmla="*/ 219 h 295"/>
                <a:gd name="T14" fmla="*/ 6 w 181"/>
                <a:gd name="T15" fmla="*/ 222 h 295"/>
                <a:gd name="T16" fmla="*/ 9 w 181"/>
                <a:gd name="T17" fmla="*/ 22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1" h="295">
                  <a:moveTo>
                    <a:pt x="9" y="224"/>
                  </a:moveTo>
                  <a:lnTo>
                    <a:pt x="181" y="295"/>
                  </a:lnTo>
                  <a:lnTo>
                    <a:pt x="181" y="56"/>
                  </a:lnTo>
                  <a:lnTo>
                    <a:pt x="0" y="0"/>
                  </a:lnTo>
                  <a:lnTo>
                    <a:pt x="0" y="210"/>
                  </a:lnTo>
                  <a:lnTo>
                    <a:pt x="0" y="215"/>
                  </a:lnTo>
                  <a:lnTo>
                    <a:pt x="2" y="219"/>
                  </a:lnTo>
                  <a:lnTo>
                    <a:pt x="6" y="222"/>
                  </a:lnTo>
                  <a:lnTo>
                    <a:pt x="9" y="2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2" name="Freeform 620">
              <a:extLst>
                <a:ext uri="{FF2B5EF4-FFF2-40B4-BE49-F238E27FC236}">
                  <a16:creationId xmlns:a16="http://schemas.microsoft.com/office/drawing/2014/main" id="{9AF2E18D-3033-4D0D-B36E-B08820967CFC}"/>
                </a:ext>
              </a:extLst>
            </p:cNvPr>
            <p:cNvSpPr>
              <a:spLocks/>
            </p:cNvSpPr>
            <p:nvPr/>
          </p:nvSpPr>
          <p:spPr bwMode="auto">
            <a:xfrm>
              <a:off x="5705475" y="3217863"/>
              <a:ext cx="47625" cy="77788"/>
            </a:xfrm>
            <a:custGeom>
              <a:avLst/>
              <a:gdLst>
                <a:gd name="T0" fmla="*/ 0 w 150"/>
                <a:gd name="T1" fmla="*/ 67 h 249"/>
                <a:gd name="T2" fmla="*/ 0 w 150"/>
                <a:gd name="T3" fmla="*/ 249 h 249"/>
                <a:gd name="T4" fmla="*/ 141 w 150"/>
                <a:gd name="T5" fmla="*/ 177 h 249"/>
                <a:gd name="T6" fmla="*/ 146 w 150"/>
                <a:gd name="T7" fmla="*/ 175 h 249"/>
                <a:gd name="T8" fmla="*/ 148 w 150"/>
                <a:gd name="T9" fmla="*/ 171 h 249"/>
                <a:gd name="T10" fmla="*/ 149 w 150"/>
                <a:gd name="T11" fmla="*/ 168 h 249"/>
                <a:gd name="T12" fmla="*/ 150 w 150"/>
                <a:gd name="T13" fmla="*/ 164 h 249"/>
                <a:gd name="T14" fmla="*/ 150 w 150"/>
                <a:gd name="T15" fmla="*/ 0 h 249"/>
                <a:gd name="T16" fmla="*/ 0 w 150"/>
                <a:gd name="T17" fmla="*/ 67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0" h="249">
                  <a:moveTo>
                    <a:pt x="0" y="67"/>
                  </a:moveTo>
                  <a:lnTo>
                    <a:pt x="0" y="249"/>
                  </a:lnTo>
                  <a:lnTo>
                    <a:pt x="141" y="177"/>
                  </a:lnTo>
                  <a:lnTo>
                    <a:pt x="146" y="175"/>
                  </a:lnTo>
                  <a:lnTo>
                    <a:pt x="148" y="171"/>
                  </a:lnTo>
                  <a:lnTo>
                    <a:pt x="149" y="168"/>
                  </a:lnTo>
                  <a:lnTo>
                    <a:pt x="150" y="164"/>
                  </a:lnTo>
                  <a:lnTo>
                    <a:pt x="150" y="0"/>
                  </a:lnTo>
                  <a:lnTo>
                    <a:pt x="0"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3" name="Freeform 621">
              <a:extLst>
                <a:ext uri="{FF2B5EF4-FFF2-40B4-BE49-F238E27FC236}">
                  <a16:creationId xmlns:a16="http://schemas.microsoft.com/office/drawing/2014/main" id="{10DED026-CA17-4314-AA7F-A291474A64A7}"/>
                </a:ext>
              </a:extLst>
            </p:cNvPr>
            <p:cNvSpPr>
              <a:spLocks/>
            </p:cNvSpPr>
            <p:nvPr/>
          </p:nvSpPr>
          <p:spPr bwMode="auto">
            <a:xfrm>
              <a:off x="5656263" y="3192463"/>
              <a:ext cx="88900" cy="38100"/>
            </a:xfrm>
            <a:custGeom>
              <a:avLst/>
              <a:gdLst>
                <a:gd name="T0" fmla="*/ 146 w 281"/>
                <a:gd name="T1" fmla="*/ 2 h 120"/>
                <a:gd name="T2" fmla="*/ 143 w 281"/>
                <a:gd name="T3" fmla="*/ 0 h 120"/>
                <a:gd name="T4" fmla="*/ 141 w 281"/>
                <a:gd name="T5" fmla="*/ 0 h 120"/>
                <a:gd name="T6" fmla="*/ 138 w 281"/>
                <a:gd name="T7" fmla="*/ 0 h 120"/>
                <a:gd name="T8" fmla="*/ 134 w 281"/>
                <a:gd name="T9" fmla="*/ 2 h 120"/>
                <a:gd name="T10" fmla="*/ 0 w 281"/>
                <a:gd name="T11" fmla="*/ 55 h 120"/>
                <a:gd name="T12" fmla="*/ 141 w 281"/>
                <a:gd name="T13" fmla="*/ 120 h 120"/>
                <a:gd name="T14" fmla="*/ 281 w 281"/>
                <a:gd name="T15" fmla="*/ 55 h 120"/>
                <a:gd name="T16" fmla="*/ 146 w 281"/>
                <a:gd name="T17" fmla="*/ 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1" h="120">
                  <a:moveTo>
                    <a:pt x="146" y="2"/>
                  </a:moveTo>
                  <a:lnTo>
                    <a:pt x="143" y="0"/>
                  </a:lnTo>
                  <a:lnTo>
                    <a:pt x="141" y="0"/>
                  </a:lnTo>
                  <a:lnTo>
                    <a:pt x="138" y="0"/>
                  </a:lnTo>
                  <a:lnTo>
                    <a:pt x="134" y="2"/>
                  </a:lnTo>
                  <a:lnTo>
                    <a:pt x="0" y="55"/>
                  </a:lnTo>
                  <a:lnTo>
                    <a:pt x="141" y="120"/>
                  </a:lnTo>
                  <a:lnTo>
                    <a:pt x="281" y="55"/>
                  </a:lnTo>
                  <a:lnTo>
                    <a:pt x="14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4" name="Freeform 622">
              <a:extLst>
                <a:ext uri="{FF2B5EF4-FFF2-40B4-BE49-F238E27FC236}">
                  <a16:creationId xmlns:a16="http://schemas.microsoft.com/office/drawing/2014/main" id="{AC238F9B-3904-4E03-9BCD-C8546D347A83}"/>
                </a:ext>
              </a:extLst>
            </p:cNvPr>
            <p:cNvSpPr>
              <a:spLocks/>
            </p:cNvSpPr>
            <p:nvPr/>
          </p:nvSpPr>
          <p:spPr bwMode="auto">
            <a:xfrm>
              <a:off x="5648325" y="3217863"/>
              <a:ext cx="47625" cy="77788"/>
            </a:xfrm>
            <a:custGeom>
              <a:avLst/>
              <a:gdLst>
                <a:gd name="T0" fmla="*/ 0 w 151"/>
                <a:gd name="T1" fmla="*/ 164 h 249"/>
                <a:gd name="T2" fmla="*/ 1 w 151"/>
                <a:gd name="T3" fmla="*/ 167 h 249"/>
                <a:gd name="T4" fmla="*/ 2 w 151"/>
                <a:gd name="T5" fmla="*/ 171 h 249"/>
                <a:gd name="T6" fmla="*/ 5 w 151"/>
                <a:gd name="T7" fmla="*/ 175 h 249"/>
                <a:gd name="T8" fmla="*/ 8 w 151"/>
                <a:gd name="T9" fmla="*/ 177 h 249"/>
                <a:gd name="T10" fmla="*/ 151 w 151"/>
                <a:gd name="T11" fmla="*/ 249 h 249"/>
                <a:gd name="T12" fmla="*/ 151 w 151"/>
                <a:gd name="T13" fmla="*/ 67 h 249"/>
                <a:gd name="T14" fmla="*/ 0 w 151"/>
                <a:gd name="T15" fmla="*/ 0 h 249"/>
                <a:gd name="T16" fmla="*/ 0 w 151"/>
                <a:gd name="T17" fmla="*/ 164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1" h="249">
                  <a:moveTo>
                    <a:pt x="0" y="164"/>
                  </a:moveTo>
                  <a:lnTo>
                    <a:pt x="1" y="167"/>
                  </a:lnTo>
                  <a:lnTo>
                    <a:pt x="2" y="171"/>
                  </a:lnTo>
                  <a:lnTo>
                    <a:pt x="5" y="175"/>
                  </a:lnTo>
                  <a:lnTo>
                    <a:pt x="8" y="177"/>
                  </a:lnTo>
                  <a:lnTo>
                    <a:pt x="151" y="249"/>
                  </a:lnTo>
                  <a:lnTo>
                    <a:pt x="151" y="67"/>
                  </a:lnTo>
                  <a:lnTo>
                    <a:pt x="0" y="0"/>
                  </a:lnTo>
                  <a:lnTo>
                    <a:pt x="0" y="1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5" name="Freeform 623">
              <a:extLst>
                <a:ext uri="{FF2B5EF4-FFF2-40B4-BE49-F238E27FC236}">
                  <a16:creationId xmlns:a16="http://schemas.microsoft.com/office/drawing/2014/main" id="{19E2AFFE-6F2F-4A41-BE44-30D95498EF5A}"/>
                </a:ext>
              </a:extLst>
            </p:cNvPr>
            <p:cNvSpPr>
              <a:spLocks/>
            </p:cNvSpPr>
            <p:nvPr/>
          </p:nvSpPr>
          <p:spPr bwMode="auto">
            <a:xfrm>
              <a:off x="5475288" y="3201988"/>
              <a:ext cx="144463" cy="47625"/>
            </a:xfrm>
            <a:custGeom>
              <a:avLst/>
              <a:gdLst>
                <a:gd name="T0" fmla="*/ 231 w 452"/>
                <a:gd name="T1" fmla="*/ 2 h 151"/>
                <a:gd name="T2" fmla="*/ 225 w 452"/>
                <a:gd name="T3" fmla="*/ 0 h 151"/>
                <a:gd name="T4" fmla="*/ 221 w 452"/>
                <a:gd name="T5" fmla="*/ 2 h 151"/>
                <a:gd name="T6" fmla="*/ 0 w 452"/>
                <a:gd name="T7" fmla="*/ 70 h 151"/>
                <a:gd name="T8" fmla="*/ 225 w 452"/>
                <a:gd name="T9" fmla="*/ 151 h 151"/>
                <a:gd name="T10" fmla="*/ 452 w 452"/>
                <a:gd name="T11" fmla="*/ 70 h 151"/>
                <a:gd name="T12" fmla="*/ 231 w 452"/>
                <a:gd name="T13" fmla="*/ 2 h 151"/>
              </a:gdLst>
              <a:ahLst/>
              <a:cxnLst>
                <a:cxn ang="0">
                  <a:pos x="T0" y="T1"/>
                </a:cxn>
                <a:cxn ang="0">
                  <a:pos x="T2" y="T3"/>
                </a:cxn>
                <a:cxn ang="0">
                  <a:pos x="T4" y="T5"/>
                </a:cxn>
                <a:cxn ang="0">
                  <a:pos x="T6" y="T7"/>
                </a:cxn>
                <a:cxn ang="0">
                  <a:pos x="T8" y="T9"/>
                </a:cxn>
                <a:cxn ang="0">
                  <a:pos x="T10" y="T11"/>
                </a:cxn>
                <a:cxn ang="0">
                  <a:pos x="T12" y="T13"/>
                </a:cxn>
              </a:cxnLst>
              <a:rect l="0" t="0" r="r" b="b"/>
              <a:pathLst>
                <a:path w="452" h="151">
                  <a:moveTo>
                    <a:pt x="231" y="2"/>
                  </a:moveTo>
                  <a:lnTo>
                    <a:pt x="225" y="0"/>
                  </a:lnTo>
                  <a:lnTo>
                    <a:pt x="221" y="2"/>
                  </a:lnTo>
                  <a:lnTo>
                    <a:pt x="0" y="70"/>
                  </a:lnTo>
                  <a:lnTo>
                    <a:pt x="225" y="151"/>
                  </a:lnTo>
                  <a:lnTo>
                    <a:pt x="452" y="70"/>
                  </a:lnTo>
                  <a:lnTo>
                    <a:pt x="231"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6" name="Freeform 624">
              <a:extLst>
                <a:ext uri="{FF2B5EF4-FFF2-40B4-BE49-F238E27FC236}">
                  <a16:creationId xmlns:a16="http://schemas.microsoft.com/office/drawing/2014/main" id="{5BB7C855-93D5-43D5-9ED8-FD815B08E3D7}"/>
                </a:ext>
              </a:extLst>
            </p:cNvPr>
            <p:cNvSpPr>
              <a:spLocks/>
            </p:cNvSpPr>
            <p:nvPr/>
          </p:nvSpPr>
          <p:spPr bwMode="auto">
            <a:xfrm>
              <a:off x="5465763" y="3230563"/>
              <a:ext cx="76200" cy="123825"/>
            </a:xfrm>
            <a:custGeom>
              <a:avLst/>
              <a:gdLst>
                <a:gd name="T0" fmla="*/ 0 w 240"/>
                <a:gd name="T1" fmla="*/ 285 h 386"/>
                <a:gd name="T2" fmla="*/ 1 w 240"/>
                <a:gd name="T3" fmla="*/ 289 h 386"/>
                <a:gd name="T4" fmla="*/ 2 w 240"/>
                <a:gd name="T5" fmla="*/ 294 h 386"/>
                <a:gd name="T6" fmla="*/ 5 w 240"/>
                <a:gd name="T7" fmla="*/ 297 h 386"/>
                <a:gd name="T8" fmla="*/ 10 w 240"/>
                <a:gd name="T9" fmla="*/ 299 h 386"/>
                <a:gd name="T10" fmla="*/ 240 w 240"/>
                <a:gd name="T11" fmla="*/ 386 h 386"/>
                <a:gd name="T12" fmla="*/ 240 w 240"/>
                <a:gd name="T13" fmla="*/ 84 h 386"/>
                <a:gd name="T14" fmla="*/ 0 w 240"/>
                <a:gd name="T15" fmla="*/ 0 h 386"/>
                <a:gd name="T16" fmla="*/ 0 w 240"/>
                <a:gd name="T17" fmla="*/ 285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 h="386">
                  <a:moveTo>
                    <a:pt x="0" y="285"/>
                  </a:moveTo>
                  <a:lnTo>
                    <a:pt x="1" y="289"/>
                  </a:lnTo>
                  <a:lnTo>
                    <a:pt x="2" y="294"/>
                  </a:lnTo>
                  <a:lnTo>
                    <a:pt x="5" y="297"/>
                  </a:lnTo>
                  <a:lnTo>
                    <a:pt x="10" y="299"/>
                  </a:lnTo>
                  <a:lnTo>
                    <a:pt x="240" y="386"/>
                  </a:lnTo>
                  <a:lnTo>
                    <a:pt x="240" y="84"/>
                  </a:lnTo>
                  <a:lnTo>
                    <a:pt x="0" y="0"/>
                  </a:lnTo>
                  <a:lnTo>
                    <a:pt x="0" y="2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7" name="Freeform 625">
              <a:extLst>
                <a:ext uri="{FF2B5EF4-FFF2-40B4-BE49-F238E27FC236}">
                  <a16:creationId xmlns:a16="http://schemas.microsoft.com/office/drawing/2014/main" id="{AE6F08CF-736A-40B8-AEB8-D64B67F37878}"/>
                </a:ext>
              </a:extLst>
            </p:cNvPr>
            <p:cNvSpPr>
              <a:spLocks/>
            </p:cNvSpPr>
            <p:nvPr/>
          </p:nvSpPr>
          <p:spPr bwMode="auto">
            <a:xfrm>
              <a:off x="5553075" y="3230563"/>
              <a:ext cx="76200" cy="123825"/>
            </a:xfrm>
            <a:custGeom>
              <a:avLst/>
              <a:gdLst>
                <a:gd name="T0" fmla="*/ 0 w 241"/>
                <a:gd name="T1" fmla="*/ 386 h 386"/>
                <a:gd name="T2" fmla="*/ 231 w 241"/>
                <a:gd name="T3" fmla="*/ 299 h 386"/>
                <a:gd name="T4" fmla="*/ 235 w 241"/>
                <a:gd name="T5" fmla="*/ 297 h 386"/>
                <a:gd name="T6" fmla="*/ 238 w 241"/>
                <a:gd name="T7" fmla="*/ 294 h 386"/>
                <a:gd name="T8" fmla="*/ 239 w 241"/>
                <a:gd name="T9" fmla="*/ 289 h 386"/>
                <a:gd name="T10" fmla="*/ 241 w 241"/>
                <a:gd name="T11" fmla="*/ 285 h 386"/>
                <a:gd name="T12" fmla="*/ 241 w 241"/>
                <a:gd name="T13" fmla="*/ 0 h 386"/>
                <a:gd name="T14" fmla="*/ 0 w 241"/>
                <a:gd name="T15" fmla="*/ 84 h 386"/>
                <a:gd name="T16" fmla="*/ 0 w 241"/>
                <a:gd name="T17" fmla="*/ 38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1" h="386">
                  <a:moveTo>
                    <a:pt x="0" y="386"/>
                  </a:moveTo>
                  <a:lnTo>
                    <a:pt x="231" y="299"/>
                  </a:lnTo>
                  <a:lnTo>
                    <a:pt x="235" y="297"/>
                  </a:lnTo>
                  <a:lnTo>
                    <a:pt x="238" y="294"/>
                  </a:lnTo>
                  <a:lnTo>
                    <a:pt x="239" y="289"/>
                  </a:lnTo>
                  <a:lnTo>
                    <a:pt x="241" y="285"/>
                  </a:lnTo>
                  <a:lnTo>
                    <a:pt x="241" y="0"/>
                  </a:lnTo>
                  <a:lnTo>
                    <a:pt x="0" y="84"/>
                  </a:lnTo>
                  <a:lnTo>
                    <a:pt x="0" y="3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128" name="Group 127" descr="Icon of human being and speech bubble. ">
            <a:extLst>
              <a:ext uri="{FF2B5EF4-FFF2-40B4-BE49-F238E27FC236}">
                <a16:creationId xmlns:a16="http://schemas.microsoft.com/office/drawing/2014/main" id="{E7EE81F4-E278-4BA7-8923-0D6DD1FEBDFA}"/>
              </a:ext>
            </a:extLst>
          </p:cNvPr>
          <p:cNvGrpSpPr/>
          <p:nvPr/>
        </p:nvGrpSpPr>
        <p:grpSpPr>
          <a:xfrm>
            <a:off x="9918300" y="1368977"/>
            <a:ext cx="284163" cy="285751"/>
            <a:chOff x="3171788" y="779462"/>
            <a:chExt cx="284163" cy="285751"/>
          </a:xfrm>
          <a:solidFill>
            <a:schemeClr val="bg1"/>
          </a:solidFill>
        </p:grpSpPr>
        <p:sp>
          <p:nvSpPr>
            <p:cNvPr id="129" name="Freeform 2993">
              <a:extLst>
                <a:ext uri="{FF2B5EF4-FFF2-40B4-BE49-F238E27FC236}">
                  <a16:creationId xmlns:a16="http://schemas.microsoft.com/office/drawing/2014/main" id="{DA50A160-1A41-427D-BA06-CB32B8C49A81}"/>
                </a:ext>
              </a:extLst>
            </p:cNvPr>
            <p:cNvSpPr>
              <a:spLocks noEditPoints="1"/>
            </p:cNvSpPr>
            <p:nvPr/>
          </p:nvSpPr>
          <p:spPr bwMode="auto">
            <a:xfrm>
              <a:off x="3290851" y="779462"/>
              <a:ext cx="165100" cy="196850"/>
            </a:xfrm>
            <a:custGeom>
              <a:avLst/>
              <a:gdLst>
                <a:gd name="T0" fmla="*/ 291 w 416"/>
                <a:gd name="T1" fmla="*/ 221 h 493"/>
                <a:gd name="T2" fmla="*/ 339 w 416"/>
                <a:gd name="T3" fmla="*/ 173 h 493"/>
                <a:gd name="T4" fmla="*/ 242 w 416"/>
                <a:gd name="T5" fmla="*/ 221 h 493"/>
                <a:gd name="T6" fmla="*/ 195 w 416"/>
                <a:gd name="T7" fmla="*/ 173 h 493"/>
                <a:gd name="T8" fmla="*/ 242 w 416"/>
                <a:gd name="T9" fmla="*/ 221 h 493"/>
                <a:gd name="T10" fmla="*/ 99 w 416"/>
                <a:gd name="T11" fmla="*/ 221 h 493"/>
                <a:gd name="T12" fmla="*/ 147 w 416"/>
                <a:gd name="T13" fmla="*/ 173 h 493"/>
                <a:gd name="T14" fmla="*/ 208 w 416"/>
                <a:gd name="T15" fmla="*/ 0 h 493"/>
                <a:gd name="T16" fmla="*/ 166 w 416"/>
                <a:gd name="T17" fmla="*/ 3 h 493"/>
                <a:gd name="T18" fmla="*/ 127 w 416"/>
                <a:gd name="T19" fmla="*/ 15 h 493"/>
                <a:gd name="T20" fmla="*/ 92 w 416"/>
                <a:gd name="T21" fmla="*/ 33 h 493"/>
                <a:gd name="T22" fmla="*/ 61 w 416"/>
                <a:gd name="T23" fmla="*/ 57 h 493"/>
                <a:gd name="T24" fmla="*/ 35 w 416"/>
                <a:gd name="T25" fmla="*/ 85 h 493"/>
                <a:gd name="T26" fmla="*/ 16 w 416"/>
                <a:gd name="T27" fmla="*/ 117 h 493"/>
                <a:gd name="T28" fmla="*/ 4 w 416"/>
                <a:gd name="T29" fmla="*/ 153 h 493"/>
                <a:gd name="T30" fmla="*/ 0 w 416"/>
                <a:gd name="T31" fmla="*/ 192 h 493"/>
                <a:gd name="T32" fmla="*/ 0 w 416"/>
                <a:gd name="T33" fmla="*/ 194 h 493"/>
                <a:gd name="T34" fmla="*/ 26 w 416"/>
                <a:gd name="T35" fmla="*/ 204 h 493"/>
                <a:gd name="T36" fmla="*/ 47 w 416"/>
                <a:gd name="T37" fmla="*/ 220 h 493"/>
                <a:gd name="T38" fmla="*/ 64 w 416"/>
                <a:gd name="T39" fmla="*/ 238 h 493"/>
                <a:gd name="T40" fmla="*/ 72 w 416"/>
                <a:gd name="T41" fmla="*/ 260 h 493"/>
                <a:gd name="T42" fmla="*/ 76 w 416"/>
                <a:gd name="T43" fmla="*/ 277 h 493"/>
                <a:gd name="T44" fmla="*/ 76 w 416"/>
                <a:gd name="T45" fmla="*/ 293 h 493"/>
                <a:gd name="T46" fmla="*/ 73 w 416"/>
                <a:gd name="T47" fmla="*/ 311 h 493"/>
                <a:gd name="T48" fmla="*/ 67 w 416"/>
                <a:gd name="T49" fmla="*/ 330 h 493"/>
                <a:gd name="T50" fmla="*/ 70 w 416"/>
                <a:gd name="T51" fmla="*/ 333 h 493"/>
                <a:gd name="T52" fmla="*/ 77 w 416"/>
                <a:gd name="T53" fmla="*/ 349 h 493"/>
                <a:gd name="T54" fmla="*/ 94 w 416"/>
                <a:gd name="T55" fmla="*/ 361 h 493"/>
                <a:gd name="T56" fmla="*/ 114 w 416"/>
                <a:gd name="T57" fmla="*/ 371 h 493"/>
                <a:gd name="T58" fmla="*/ 132 w 416"/>
                <a:gd name="T59" fmla="*/ 378 h 493"/>
                <a:gd name="T60" fmla="*/ 153 w 416"/>
                <a:gd name="T61" fmla="*/ 383 h 493"/>
                <a:gd name="T62" fmla="*/ 153 w 416"/>
                <a:gd name="T63" fmla="*/ 428 h 493"/>
                <a:gd name="T64" fmla="*/ 153 w 416"/>
                <a:gd name="T65" fmla="*/ 465 h 493"/>
                <a:gd name="T66" fmla="*/ 173 w 416"/>
                <a:gd name="T67" fmla="*/ 473 h 493"/>
                <a:gd name="T68" fmla="*/ 203 w 416"/>
                <a:gd name="T69" fmla="*/ 446 h 493"/>
                <a:gd name="T70" fmla="*/ 249 w 416"/>
                <a:gd name="T71" fmla="*/ 406 h 493"/>
                <a:gd name="T72" fmla="*/ 274 w 416"/>
                <a:gd name="T73" fmla="*/ 385 h 493"/>
                <a:gd name="T74" fmla="*/ 290 w 416"/>
                <a:gd name="T75" fmla="*/ 371 h 493"/>
                <a:gd name="T76" fmla="*/ 317 w 416"/>
                <a:gd name="T77" fmla="*/ 358 h 493"/>
                <a:gd name="T78" fmla="*/ 342 w 416"/>
                <a:gd name="T79" fmla="*/ 341 h 493"/>
                <a:gd name="T80" fmla="*/ 364 w 416"/>
                <a:gd name="T81" fmla="*/ 321 h 493"/>
                <a:gd name="T82" fmla="*/ 383 w 416"/>
                <a:gd name="T83" fmla="*/ 299 h 493"/>
                <a:gd name="T84" fmla="*/ 397 w 416"/>
                <a:gd name="T85" fmla="*/ 276 h 493"/>
                <a:gd name="T86" fmla="*/ 408 w 416"/>
                <a:gd name="T87" fmla="*/ 249 h 493"/>
                <a:gd name="T88" fmla="*/ 415 w 416"/>
                <a:gd name="T89" fmla="*/ 222 h 493"/>
                <a:gd name="T90" fmla="*/ 416 w 416"/>
                <a:gd name="T91" fmla="*/ 192 h 493"/>
                <a:gd name="T92" fmla="*/ 412 w 416"/>
                <a:gd name="T93" fmla="*/ 154 h 493"/>
                <a:gd name="T94" fmla="*/ 400 w 416"/>
                <a:gd name="T95" fmla="*/ 117 h 493"/>
                <a:gd name="T96" fmla="*/ 381 w 416"/>
                <a:gd name="T97" fmla="*/ 85 h 493"/>
                <a:gd name="T98" fmla="*/ 355 w 416"/>
                <a:gd name="T99" fmla="*/ 57 h 493"/>
                <a:gd name="T100" fmla="*/ 324 w 416"/>
                <a:gd name="T101" fmla="*/ 33 h 493"/>
                <a:gd name="T102" fmla="*/ 289 w 416"/>
                <a:gd name="T103" fmla="*/ 15 h 493"/>
                <a:gd name="T104" fmla="*/ 251 w 416"/>
                <a:gd name="T105" fmla="*/ 3 h 493"/>
                <a:gd name="T106" fmla="*/ 208 w 416"/>
                <a:gd name="T107" fmla="*/ 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16" h="493">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0" name="Freeform 2994">
              <a:extLst>
                <a:ext uri="{FF2B5EF4-FFF2-40B4-BE49-F238E27FC236}">
                  <a16:creationId xmlns:a16="http://schemas.microsoft.com/office/drawing/2014/main" id="{983071EF-DBDF-4331-848B-74957C821E39}"/>
                </a:ext>
              </a:extLst>
            </p:cNvPr>
            <p:cNvSpPr>
              <a:spLocks/>
            </p:cNvSpPr>
            <p:nvPr/>
          </p:nvSpPr>
          <p:spPr bwMode="auto">
            <a:xfrm>
              <a:off x="3171788" y="863600"/>
              <a:ext cx="190500" cy="201613"/>
            </a:xfrm>
            <a:custGeom>
              <a:avLst/>
              <a:gdLst>
                <a:gd name="T0" fmla="*/ 393 w 480"/>
                <a:gd name="T1" fmla="*/ 357 h 507"/>
                <a:gd name="T2" fmla="*/ 312 w 480"/>
                <a:gd name="T3" fmla="*/ 312 h 507"/>
                <a:gd name="T4" fmla="*/ 320 w 480"/>
                <a:gd name="T5" fmla="*/ 267 h 507"/>
                <a:gd name="T6" fmla="*/ 324 w 480"/>
                <a:gd name="T7" fmla="*/ 261 h 507"/>
                <a:gd name="T8" fmla="*/ 329 w 480"/>
                <a:gd name="T9" fmla="*/ 254 h 507"/>
                <a:gd name="T10" fmla="*/ 332 w 480"/>
                <a:gd name="T11" fmla="*/ 244 h 507"/>
                <a:gd name="T12" fmla="*/ 336 w 480"/>
                <a:gd name="T13" fmla="*/ 231 h 507"/>
                <a:gd name="T14" fmla="*/ 338 w 480"/>
                <a:gd name="T15" fmla="*/ 219 h 507"/>
                <a:gd name="T16" fmla="*/ 339 w 480"/>
                <a:gd name="T17" fmla="*/ 203 h 507"/>
                <a:gd name="T18" fmla="*/ 350 w 480"/>
                <a:gd name="T19" fmla="*/ 190 h 507"/>
                <a:gd name="T20" fmla="*/ 354 w 480"/>
                <a:gd name="T21" fmla="*/ 185 h 507"/>
                <a:gd name="T22" fmla="*/ 356 w 480"/>
                <a:gd name="T23" fmla="*/ 179 h 507"/>
                <a:gd name="T24" fmla="*/ 357 w 480"/>
                <a:gd name="T25" fmla="*/ 173 h 507"/>
                <a:gd name="T26" fmla="*/ 358 w 480"/>
                <a:gd name="T27" fmla="*/ 166 h 507"/>
                <a:gd name="T28" fmla="*/ 357 w 480"/>
                <a:gd name="T29" fmla="*/ 149 h 507"/>
                <a:gd name="T30" fmla="*/ 354 w 480"/>
                <a:gd name="T31" fmla="*/ 140 h 507"/>
                <a:gd name="T32" fmla="*/ 350 w 480"/>
                <a:gd name="T33" fmla="*/ 131 h 507"/>
                <a:gd name="T34" fmla="*/ 343 w 480"/>
                <a:gd name="T35" fmla="*/ 125 h 507"/>
                <a:gd name="T36" fmla="*/ 355 w 480"/>
                <a:gd name="T37" fmla="*/ 84 h 507"/>
                <a:gd name="T38" fmla="*/ 353 w 480"/>
                <a:gd name="T39" fmla="*/ 54 h 507"/>
                <a:gd name="T40" fmla="*/ 336 w 480"/>
                <a:gd name="T41" fmla="*/ 28 h 507"/>
                <a:gd name="T42" fmla="*/ 305 w 480"/>
                <a:gd name="T43" fmla="*/ 9 h 507"/>
                <a:gd name="T44" fmla="*/ 286 w 480"/>
                <a:gd name="T45" fmla="*/ 4 h 507"/>
                <a:gd name="T46" fmla="*/ 267 w 480"/>
                <a:gd name="T47" fmla="*/ 0 h 507"/>
                <a:gd name="T48" fmla="*/ 251 w 480"/>
                <a:gd name="T49" fmla="*/ 0 h 507"/>
                <a:gd name="T50" fmla="*/ 232 w 480"/>
                <a:gd name="T51" fmla="*/ 2 h 507"/>
                <a:gd name="T52" fmla="*/ 217 w 480"/>
                <a:gd name="T53" fmla="*/ 4 h 507"/>
                <a:gd name="T54" fmla="*/ 203 w 480"/>
                <a:gd name="T55" fmla="*/ 8 h 507"/>
                <a:gd name="T56" fmla="*/ 192 w 480"/>
                <a:gd name="T57" fmla="*/ 11 h 507"/>
                <a:gd name="T58" fmla="*/ 157 w 480"/>
                <a:gd name="T59" fmla="*/ 38 h 507"/>
                <a:gd name="T60" fmla="*/ 154 w 480"/>
                <a:gd name="T61" fmla="*/ 44 h 507"/>
                <a:gd name="T62" fmla="*/ 140 w 480"/>
                <a:gd name="T63" fmla="*/ 46 h 507"/>
                <a:gd name="T64" fmla="*/ 131 w 480"/>
                <a:gd name="T65" fmla="*/ 48 h 507"/>
                <a:gd name="T66" fmla="*/ 126 w 480"/>
                <a:gd name="T67" fmla="*/ 53 h 507"/>
                <a:gd name="T68" fmla="*/ 123 w 480"/>
                <a:gd name="T69" fmla="*/ 56 h 507"/>
                <a:gd name="T70" fmla="*/ 118 w 480"/>
                <a:gd name="T71" fmla="*/ 66 h 507"/>
                <a:gd name="T72" fmla="*/ 118 w 480"/>
                <a:gd name="T73" fmla="*/ 75 h 507"/>
                <a:gd name="T74" fmla="*/ 118 w 480"/>
                <a:gd name="T75" fmla="*/ 84 h 507"/>
                <a:gd name="T76" fmla="*/ 121 w 480"/>
                <a:gd name="T77" fmla="*/ 92 h 507"/>
                <a:gd name="T78" fmla="*/ 123 w 480"/>
                <a:gd name="T79" fmla="*/ 100 h 507"/>
                <a:gd name="T80" fmla="*/ 125 w 480"/>
                <a:gd name="T81" fmla="*/ 109 h 507"/>
                <a:gd name="T82" fmla="*/ 132 w 480"/>
                <a:gd name="T83" fmla="*/ 125 h 507"/>
                <a:gd name="T84" fmla="*/ 116 w 480"/>
                <a:gd name="T85" fmla="*/ 148 h 507"/>
                <a:gd name="T86" fmla="*/ 115 w 480"/>
                <a:gd name="T87" fmla="*/ 174 h 507"/>
                <a:gd name="T88" fmla="*/ 118 w 480"/>
                <a:gd name="T89" fmla="*/ 185 h 507"/>
                <a:gd name="T90" fmla="*/ 124 w 480"/>
                <a:gd name="T91" fmla="*/ 193 h 507"/>
                <a:gd name="T92" fmla="*/ 130 w 480"/>
                <a:gd name="T93" fmla="*/ 199 h 507"/>
                <a:gd name="T94" fmla="*/ 138 w 480"/>
                <a:gd name="T95" fmla="*/ 216 h 507"/>
                <a:gd name="T96" fmla="*/ 144 w 480"/>
                <a:gd name="T97" fmla="*/ 242 h 507"/>
                <a:gd name="T98" fmla="*/ 161 w 480"/>
                <a:gd name="T99" fmla="*/ 268 h 507"/>
                <a:gd name="T100" fmla="*/ 168 w 480"/>
                <a:gd name="T101" fmla="*/ 312 h 507"/>
                <a:gd name="T102" fmla="*/ 87 w 480"/>
                <a:gd name="T103" fmla="*/ 357 h 507"/>
                <a:gd name="T104" fmla="*/ 19 w 480"/>
                <a:gd name="T105" fmla="*/ 399 h 507"/>
                <a:gd name="T106" fmla="*/ 2 w 480"/>
                <a:gd name="T107" fmla="*/ 420 h 507"/>
                <a:gd name="T108" fmla="*/ 4 w 480"/>
                <a:gd name="T109" fmla="*/ 504 h 507"/>
                <a:gd name="T110" fmla="*/ 473 w 480"/>
                <a:gd name="T111" fmla="*/ 506 h 507"/>
                <a:gd name="T112" fmla="*/ 480 w 480"/>
                <a:gd name="T113" fmla="*/ 424 h 507"/>
                <a:gd name="T114" fmla="*/ 471 w 480"/>
                <a:gd name="T115" fmla="*/ 408 h 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80" h="507">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5" name="Content Placeholder 4">
            <a:extLst>
              <a:ext uri="{FF2B5EF4-FFF2-40B4-BE49-F238E27FC236}">
                <a16:creationId xmlns:a16="http://schemas.microsoft.com/office/drawing/2014/main" id="{346794E4-D8BA-B15A-C677-C12CA23D69F5}"/>
              </a:ext>
            </a:extLst>
          </p:cNvPr>
          <p:cNvPicPr>
            <a:picLocks noGrp="1" noChangeAspect="1"/>
          </p:cNvPicPr>
          <p:nvPr>
            <p:ph sz="half" idx="2"/>
          </p:nvPr>
        </p:nvPicPr>
        <p:blipFill>
          <a:blip r:embed="rId3"/>
          <a:stretch>
            <a:fillRect/>
          </a:stretch>
        </p:blipFill>
        <p:spPr>
          <a:xfrm>
            <a:off x="5860654" y="1959285"/>
            <a:ext cx="6274590" cy="4351338"/>
          </a:xfrm>
          <a:prstGeom prst="rect">
            <a:avLst/>
          </a:prstGeom>
        </p:spPr>
      </p:pic>
      <p:pic>
        <p:nvPicPr>
          <p:cNvPr id="9" name="Picture 8">
            <a:extLst>
              <a:ext uri="{FF2B5EF4-FFF2-40B4-BE49-F238E27FC236}">
                <a16:creationId xmlns:a16="http://schemas.microsoft.com/office/drawing/2014/main" id="{BE3DA25A-A7A4-EDEE-E2AC-85D6C7A13DAA}"/>
              </a:ext>
            </a:extLst>
          </p:cNvPr>
          <p:cNvPicPr>
            <a:picLocks noChangeAspect="1"/>
          </p:cNvPicPr>
          <p:nvPr/>
        </p:nvPicPr>
        <p:blipFill>
          <a:blip r:embed="rId4"/>
          <a:stretch>
            <a:fillRect/>
          </a:stretch>
        </p:blipFill>
        <p:spPr>
          <a:xfrm>
            <a:off x="990599" y="2952750"/>
            <a:ext cx="4725199" cy="3028950"/>
          </a:xfrm>
          <a:prstGeom prst="rect">
            <a:avLst/>
          </a:prstGeom>
        </p:spPr>
      </p:pic>
    </p:spTree>
    <p:extLst>
      <p:ext uri="{BB962C8B-B14F-4D97-AF65-F5344CB8AC3E}">
        <p14:creationId xmlns:p14="http://schemas.microsoft.com/office/powerpoint/2010/main" val="3666356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hidden="1">
            <a:extLst>
              <a:ext uri="{FF2B5EF4-FFF2-40B4-BE49-F238E27FC236}">
                <a16:creationId xmlns:a16="http://schemas.microsoft.com/office/drawing/2014/main" id="{D33B6BF4-2C08-4464-A4ED-A7F5F991F0BF}"/>
              </a:ext>
            </a:extLst>
          </p:cNvPr>
          <p:cNvSpPr>
            <a:spLocks noGrp="1"/>
          </p:cNvSpPr>
          <p:nvPr>
            <p:ph type="title"/>
          </p:nvPr>
        </p:nvSpPr>
        <p:spPr/>
        <p:txBody>
          <a:bodyPr/>
          <a:lstStyle/>
          <a:p>
            <a:r>
              <a:rPr lang="en-US" dirty="0"/>
              <a:t>Project analysis slide 7</a:t>
            </a:r>
          </a:p>
        </p:txBody>
      </p:sp>
      <p:cxnSp>
        <p:nvCxnSpPr>
          <p:cNvPr id="8" name="Straight Connector 7">
            <a:extLst>
              <a:ext uri="{FF2B5EF4-FFF2-40B4-BE49-F238E27FC236}">
                <a16:creationId xmlns:a16="http://schemas.microsoft.com/office/drawing/2014/main" id="{D0986099-F5F2-4E8B-BE17-81194861A00C}"/>
              </a:ext>
              <a:ext uri="{C183D7F6-B498-43B3-948B-1728B52AA6E4}">
                <adec:decorative xmlns:adec="http://schemas.microsoft.com/office/drawing/2017/decorative" val="1"/>
              </a:ext>
            </a:extLst>
          </p:cNvPr>
          <p:cNvCxnSpPr>
            <a:cxnSpLocks/>
          </p:cNvCxnSpPr>
          <p:nvPr/>
        </p:nvCxnSpPr>
        <p:spPr>
          <a:xfrm>
            <a:off x="8610600" y="675298"/>
            <a:ext cx="3562744" cy="0"/>
          </a:xfrm>
          <a:prstGeom prst="line">
            <a:avLst/>
          </a:prstGeom>
          <a:ln>
            <a:solidFill>
              <a:schemeClr val="accent3">
                <a:lumMod val="50000"/>
              </a:schemeClr>
            </a:solidFill>
            <a:headEnd type="ova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4E3F5479-058B-4FA8-92E9-18CAB8CDC5C5}"/>
              </a:ext>
            </a:extLst>
          </p:cNvPr>
          <p:cNvSpPr txBox="1">
            <a:spLocks/>
          </p:cNvSpPr>
          <p:nvPr/>
        </p:nvSpPr>
        <p:spPr>
          <a:xfrm>
            <a:off x="0" y="212880"/>
            <a:ext cx="11963400" cy="775597"/>
          </a:xfrm>
          <a:prstGeom prst="rect">
            <a:avLst/>
          </a:prstGeom>
        </p:spPr>
        <p:txBody>
          <a:bodyPr vert="horz" wrap="square" lIns="0" tIns="0" rIns="0" bIns="0" rtlCol="0" anchor="t">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dirty="0">
                <a:solidFill>
                  <a:schemeClr val="tx1">
                    <a:lumMod val="75000"/>
                    <a:lumOff val="25000"/>
                  </a:schemeClr>
                </a:solidFill>
              </a:rPr>
              <a:t>Total Arrest made by Month</a:t>
            </a:r>
            <a:br>
              <a:rPr lang="en-US" sz="2800" dirty="0">
                <a:solidFill>
                  <a:schemeClr val="tx1">
                    <a:lumMod val="75000"/>
                    <a:lumOff val="25000"/>
                  </a:schemeClr>
                </a:solidFill>
              </a:rPr>
            </a:br>
            <a:endParaRPr lang="en-US" sz="2800" dirty="0">
              <a:solidFill>
                <a:schemeClr val="tx1">
                  <a:lumMod val="75000"/>
                  <a:lumOff val="25000"/>
                </a:schemeClr>
              </a:solidFill>
            </a:endParaRPr>
          </a:p>
        </p:txBody>
      </p:sp>
      <p:cxnSp>
        <p:nvCxnSpPr>
          <p:cNvPr id="14" name="Straight Connector 13">
            <a:extLst>
              <a:ext uri="{FF2B5EF4-FFF2-40B4-BE49-F238E27FC236}">
                <a16:creationId xmlns:a16="http://schemas.microsoft.com/office/drawing/2014/main" id="{83E690F4-843A-47A5-8620-4FB01C0D8E68}"/>
              </a:ext>
              <a:ext uri="{C183D7F6-B498-43B3-948B-1728B52AA6E4}">
                <adec:decorative xmlns:adec="http://schemas.microsoft.com/office/drawing/2017/decorative" val="1"/>
              </a:ext>
            </a:extLst>
          </p:cNvPr>
          <p:cNvCxnSpPr>
            <a:cxnSpLocks/>
          </p:cNvCxnSpPr>
          <p:nvPr/>
        </p:nvCxnSpPr>
        <p:spPr>
          <a:xfrm>
            <a:off x="0" y="675298"/>
            <a:ext cx="3420668" cy="0"/>
          </a:xfrm>
          <a:prstGeom prst="line">
            <a:avLst/>
          </a:prstGeom>
          <a:ln>
            <a:solidFill>
              <a:schemeClr val="accent3">
                <a:lumMod val="50000"/>
              </a:schemeClr>
            </a:solidFill>
            <a:tailEnd type="oval"/>
          </a:ln>
        </p:spPr>
        <p:style>
          <a:lnRef idx="1">
            <a:schemeClr val="accent1"/>
          </a:lnRef>
          <a:fillRef idx="0">
            <a:schemeClr val="accent1"/>
          </a:fillRef>
          <a:effectRef idx="0">
            <a:schemeClr val="accent1"/>
          </a:effectRef>
          <a:fontRef idx="minor">
            <a:schemeClr val="tx1"/>
          </a:fontRef>
        </p:style>
      </p:cxnSp>
      <p:grpSp>
        <p:nvGrpSpPr>
          <p:cNvPr id="106" name="Group 105" descr="Icon of paper. ">
            <a:extLst>
              <a:ext uri="{FF2B5EF4-FFF2-40B4-BE49-F238E27FC236}">
                <a16:creationId xmlns:a16="http://schemas.microsoft.com/office/drawing/2014/main" id="{5A7B4376-F48C-4D8D-B85C-E30B7B3E6434}"/>
              </a:ext>
            </a:extLst>
          </p:cNvPr>
          <p:cNvGrpSpPr/>
          <p:nvPr/>
        </p:nvGrpSpPr>
        <p:grpSpPr>
          <a:xfrm>
            <a:off x="8841182" y="1368977"/>
            <a:ext cx="220663" cy="285750"/>
            <a:chOff x="4926013" y="796925"/>
            <a:chExt cx="220663" cy="285750"/>
          </a:xfrm>
          <a:solidFill>
            <a:schemeClr val="bg1"/>
          </a:solidFill>
        </p:grpSpPr>
        <p:sp>
          <p:nvSpPr>
            <p:cNvPr id="107" name="Rectangle 946">
              <a:extLst>
                <a:ext uri="{FF2B5EF4-FFF2-40B4-BE49-F238E27FC236}">
                  <a16:creationId xmlns:a16="http://schemas.microsoft.com/office/drawing/2014/main" id="{E782BD69-3279-4D29-AD06-A103E2126053}"/>
                </a:ext>
              </a:extLst>
            </p:cNvPr>
            <p:cNvSpPr>
              <a:spLocks noChangeArrowheads="1"/>
            </p:cNvSpPr>
            <p:nvPr/>
          </p:nvSpPr>
          <p:spPr bwMode="auto">
            <a:xfrm>
              <a:off x="5026025" y="996950"/>
              <a:ext cx="30163" cy="285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8" name="Rectangle 947">
              <a:extLst>
                <a:ext uri="{FF2B5EF4-FFF2-40B4-BE49-F238E27FC236}">
                  <a16:creationId xmlns:a16="http://schemas.microsoft.com/office/drawing/2014/main" id="{F640AD22-6F68-4745-898A-0D4AADEA202D}"/>
                </a:ext>
              </a:extLst>
            </p:cNvPr>
            <p:cNvSpPr>
              <a:spLocks noChangeArrowheads="1"/>
            </p:cNvSpPr>
            <p:nvPr/>
          </p:nvSpPr>
          <p:spPr bwMode="auto">
            <a:xfrm>
              <a:off x="5064125" y="930275"/>
              <a:ext cx="28575" cy="952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9" name="Rectangle 948">
              <a:extLst>
                <a:ext uri="{FF2B5EF4-FFF2-40B4-BE49-F238E27FC236}">
                  <a16:creationId xmlns:a16="http://schemas.microsoft.com/office/drawing/2014/main" id="{78786D45-C595-4A69-9D2B-EB0280EF29EA}"/>
                </a:ext>
              </a:extLst>
            </p:cNvPr>
            <p:cNvSpPr>
              <a:spLocks noChangeArrowheads="1"/>
            </p:cNvSpPr>
            <p:nvPr/>
          </p:nvSpPr>
          <p:spPr bwMode="auto">
            <a:xfrm>
              <a:off x="4987925" y="977900"/>
              <a:ext cx="28575" cy="476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0" name="Freeform 949">
              <a:extLst>
                <a:ext uri="{FF2B5EF4-FFF2-40B4-BE49-F238E27FC236}">
                  <a16:creationId xmlns:a16="http://schemas.microsoft.com/office/drawing/2014/main" id="{CF9052AD-F144-4CD7-B6F9-E2E57C7EB797}"/>
                </a:ext>
              </a:extLst>
            </p:cNvPr>
            <p:cNvSpPr>
              <a:spLocks noEditPoints="1"/>
            </p:cNvSpPr>
            <p:nvPr/>
          </p:nvSpPr>
          <p:spPr bwMode="auto">
            <a:xfrm>
              <a:off x="4926013" y="796925"/>
              <a:ext cx="220663" cy="285750"/>
            </a:xfrm>
            <a:custGeom>
              <a:avLst/>
              <a:gdLst>
                <a:gd name="T0" fmla="*/ 349 w 553"/>
                <a:gd name="T1" fmla="*/ 11 h 722"/>
                <a:gd name="T2" fmla="*/ 349 w 553"/>
                <a:gd name="T3" fmla="*/ 204 h 722"/>
                <a:gd name="T4" fmla="*/ 445 w 553"/>
                <a:gd name="T5" fmla="*/ 590 h 722"/>
                <a:gd name="T6" fmla="*/ 445 w 553"/>
                <a:gd name="T7" fmla="*/ 590 h 722"/>
                <a:gd name="T8" fmla="*/ 444 w 553"/>
                <a:gd name="T9" fmla="*/ 595 h 722"/>
                <a:gd name="T10" fmla="*/ 438 w 553"/>
                <a:gd name="T11" fmla="*/ 601 h 722"/>
                <a:gd name="T12" fmla="*/ 145 w 553"/>
                <a:gd name="T13" fmla="*/ 602 h 722"/>
                <a:gd name="T14" fmla="*/ 135 w 553"/>
                <a:gd name="T15" fmla="*/ 599 h 722"/>
                <a:gd name="T16" fmla="*/ 132 w 553"/>
                <a:gd name="T17" fmla="*/ 590 h 722"/>
                <a:gd name="T18" fmla="*/ 133 w 553"/>
                <a:gd name="T19" fmla="*/ 236 h 722"/>
                <a:gd name="T20" fmla="*/ 139 w 553"/>
                <a:gd name="T21" fmla="*/ 230 h 722"/>
                <a:gd name="T22" fmla="*/ 149 w 553"/>
                <a:gd name="T23" fmla="*/ 230 h 722"/>
                <a:gd name="T24" fmla="*/ 155 w 553"/>
                <a:gd name="T25" fmla="*/ 236 h 722"/>
                <a:gd name="T26" fmla="*/ 156 w 553"/>
                <a:gd name="T27" fmla="*/ 434 h 722"/>
                <a:gd name="T28" fmla="*/ 238 w 553"/>
                <a:gd name="T29" fmla="*/ 434 h 722"/>
                <a:gd name="T30" fmla="*/ 239 w 553"/>
                <a:gd name="T31" fmla="*/ 434 h 722"/>
                <a:gd name="T32" fmla="*/ 246 w 553"/>
                <a:gd name="T33" fmla="*/ 435 h 722"/>
                <a:gd name="T34" fmla="*/ 252 w 553"/>
                <a:gd name="T35" fmla="*/ 441 h 722"/>
                <a:gd name="T36" fmla="*/ 253 w 553"/>
                <a:gd name="T37" fmla="*/ 481 h 722"/>
                <a:gd name="T38" fmla="*/ 325 w 553"/>
                <a:gd name="T39" fmla="*/ 324 h 722"/>
                <a:gd name="T40" fmla="*/ 328 w 553"/>
                <a:gd name="T41" fmla="*/ 316 h 722"/>
                <a:gd name="T42" fmla="*/ 337 w 553"/>
                <a:gd name="T43" fmla="*/ 313 h 722"/>
                <a:gd name="T44" fmla="*/ 438 w 553"/>
                <a:gd name="T45" fmla="*/ 314 h 722"/>
                <a:gd name="T46" fmla="*/ 444 w 553"/>
                <a:gd name="T47" fmla="*/ 320 h 722"/>
                <a:gd name="T48" fmla="*/ 445 w 553"/>
                <a:gd name="T49" fmla="*/ 590 h 722"/>
                <a:gd name="T50" fmla="*/ 358 w 553"/>
                <a:gd name="T51" fmla="*/ 3 h 722"/>
                <a:gd name="T52" fmla="*/ 349 w 553"/>
                <a:gd name="T53" fmla="*/ 0 h 722"/>
                <a:gd name="T54" fmla="*/ 7 w 553"/>
                <a:gd name="T55" fmla="*/ 1 h 722"/>
                <a:gd name="T56" fmla="*/ 1 w 553"/>
                <a:gd name="T57" fmla="*/ 7 h 722"/>
                <a:gd name="T58" fmla="*/ 0 w 553"/>
                <a:gd name="T59" fmla="*/ 710 h 722"/>
                <a:gd name="T60" fmla="*/ 3 w 553"/>
                <a:gd name="T61" fmla="*/ 719 h 722"/>
                <a:gd name="T62" fmla="*/ 12 w 553"/>
                <a:gd name="T63" fmla="*/ 722 h 722"/>
                <a:gd name="T64" fmla="*/ 546 w 553"/>
                <a:gd name="T65" fmla="*/ 721 h 722"/>
                <a:gd name="T66" fmla="*/ 552 w 553"/>
                <a:gd name="T67" fmla="*/ 715 h 722"/>
                <a:gd name="T68" fmla="*/ 553 w 553"/>
                <a:gd name="T69" fmla="*/ 204 h 722"/>
                <a:gd name="T70" fmla="*/ 550 w 553"/>
                <a:gd name="T71" fmla="*/ 196 h 7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53" h="722">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pic>
        <p:nvPicPr>
          <p:cNvPr id="12" name="Content Placeholder 11">
            <a:extLst>
              <a:ext uri="{FF2B5EF4-FFF2-40B4-BE49-F238E27FC236}">
                <a16:creationId xmlns:a16="http://schemas.microsoft.com/office/drawing/2014/main" id="{35E915DB-EBC6-0BC1-3A0B-D58748BF73AF}"/>
              </a:ext>
            </a:extLst>
          </p:cNvPr>
          <p:cNvPicPr>
            <a:picLocks noGrp="1" noChangeAspect="1"/>
          </p:cNvPicPr>
          <p:nvPr>
            <p:ph sz="half" idx="2"/>
          </p:nvPr>
        </p:nvPicPr>
        <p:blipFill>
          <a:blip r:embed="rId3"/>
          <a:stretch>
            <a:fillRect/>
          </a:stretch>
        </p:blipFill>
        <p:spPr>
          <a:xfrm>
            <a:off x="5922365" y="924836"/>
            <a:ext cx="6142432" cy="4564185"/>
          </a:xfrm>
          <a:prstGeom prst="rect">
            <a:avLst/>
          </a:prstGeom>
        </p:spPr>
      </p:pic>
      <p:pic>
        <p:nvPicPr>
          <p:cNvPr id="15" name="Picture 14">
            <a:extLst>
              <a:ext uri="{FF2B5EF4-FFF2-40B4-BE49-F238E27FC236}">
                <a16:creationId xmlns:a16="http://schemas.microsoft.com/office/drawing/2014/main" id="{64349AD7-2247-A167-991E-E730AF4FA97C}"/>
              </a:ext>
            </a:extLst>
          </p:cNvPr>
          <p:cNvPicPr>
            <a:picLocks noChangeAspect="1"/>
          </p:cNvPicPr>
          <p:nvPr/>
        </p:nvPicPr>
        <p:blipFill>
          <a:blip r:embed="rId4"/>
          <a:stretch>
            <a:fillRect/>
          </a:stretch>
        </p:blipFill>
        <p:spPr>
          <a:xfrm>
            <a:off x="919657" y="824303"/>
            <a:ext cx="3633293" cy="1621372"/>
          </a:xfrm>
          <a:prstGeom prst="rect">
            <a:avLst/>
          </a:prstGeom>
        </p:spPr>
      </p:pic>
      <p:pic>
        <p:nvPicPr>
          <p:cNvPr id="22" name="Picture 21">
            <a:extLst>
              <a:ext uri="{FF2B5EF4-FFF2-40B4-BE49-F238E27FC236}">
                <a16:creationId xmlns:a16="http://schemas.microsoft.com/office/drawing/2014/main" id="{90592096-747F-FC8F-1DA1-0213204C801A}"/>
              </a:ext>
            </a:extLst>
          </p:cNvPr>
          <p:cNvPicPr>
            <a:picLocks noChangeAspect="1"/>
          </p:cNvPicPr>
          <p:nvPr/>
        </p:nvPicPr>
        <p:blipFill>
          <a:blip r:embed="rId5"/>
          <a:stretch>
            <a:fillRect/>
          </a:stretch>
        </p:blipFill>
        <p:spPr>
          <a:xfrm>
            <a:off x="155183" y="2562634"/>
            <a:ext cx="5767182" cy="4143375"/>
          </a:xfrm>
          <a:prstGeom prst="rect">
            <a:avLst/>
          </a:prstGeom>
        </p:spPr>
      </p:pic>
      <p:sp>
        <p:nvSpPr>
          <p:cNvPr id="23" name="TextBox 22">
            <a:extLst>
              <a:ext uri="{FF2B5EF4-FFF2-40B4-BE49-F238E27FC236}">
                <a16:creationId xmlns:a16="http://schemas.microsoft.com/office/drawing/2014/main" id="{F40C8384-48E0-7249-CAA4-EC704C43EBC8}"/>
              </a:ext>
            </a:extLst>
          </p:cNvPr>
          <p:cNvSpPr txBox="1"/>
          <p:nvPr/>
        </p:nvSpPr>
        <p:spPr>
          <a:xfrm>
            <a:off x="5959473" y="5407856"/>
            <a:ext cx="6077344" cy="1323439"/>
          </a:xfrm>
          <a:prstGeom prst="rect">
            <a:avLst/>
          </a:prstGeom>
          <a:noFill/>
        </p:spPr>
        <p:txBody>
          <a:bodyPr wrap="square" rtlCol="0">
            <a:spAutoFit/>
          </a:bodyPr>
          <a:lstStyle/>
          <a:p>
            <a:pPr marL="285750" indent="-285750">
              <a:buFont typeface="Arial" panose="020B0604020202020204" pitchFamily="34" charset="0"/>
              <a:buChar char="•"/>
            </a:pPr>
            <a:r>
              <a:rPr lang="en-US" sz="2000" dirty="0"/>
              <a:t>.</a:t>
            </a:r>
            <a:r>
              <a:rPr lang="en-US" sz="2000" b="1" dirty="0"/>
              <a:t> February</a:t>
            </a:r>
            <a:r>
              <a:rPr lang="en-US" sz="2000" dirty="0"/>
              <a:t> was the month with the lowest arrests made with </a:t>
            </a:r>
            <a:r>
              <a:rPr lang="en-US" sz="2000" b="1" dirty="0"/>
              <a:t>16741 arrests</a:t>
            </a:r>
            <a:r>
              <a:rPr lang="en-US" sz="2000" dirty="0"/>
              <a:t>, where the month of </a:t>
            </a:r>
            <a:r>
              <a:rPr lang="en-US" sz="2000" b="1" dirty="0"/>
              <a:t>May</a:t>
            </a:r>
            <a:r>
              <a:rPr lang="en-US" sz="2000" dirty="0"/>
              <a:t> was the month with the highest arrests occurred with </a:t>
            </a:r>
            <a:r>
              <a:rPr lang="en-US" sz="2000" b="1" dirty="0"/>
              <a:t>18302 arrests</a:t>
            </a:r>
            <a:endParaRPr lang="en-US" sz="2000" dirty="0"/>
          </a:p>
        </p:txBody>
      </p:sp>
    </p:spTree>
    <p:extLst>
      <p:ext uri="{BB962C8B-B14F-4D97-AF65-F5344CB8AC3E}">
        <p14:creationId xmlns:p14="http://schemas.microsoft.com/office/powerpoint/2010/main" val="2126818286"/>
      </p:ext>
    </p:extLst>
  </p:cSld>
  <p:clrMapOvr>
    <a:masterClrMapping/>
  </p:clrMapOvr>
</p:sld>
</file>

<file path=ppt/theme/theme1.xml><?xml version="1.0" encoding="utf-8"?>
<a:theme xmlns:a="http://schemas.openxmlformats.org/drawingml/2006/main" name="Office Theme">
  <a:themeElements>
    <a:clrScheme name="Custom 73">
      <a:dk1>
        <a:srgbClr val="000000"/>
      </a:dk1>
      <a:lt1>
        <a:sysClr val="window" lastClr="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Modern 01">
      <a:majorFont>
        <a:latin typeface="Century Gothic"/>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78455520_Project analysis, from 24Slides_SL_V1.potx" id="{55E7247F-78B2-40DB-9AFE-D4DD42FA8F09}" vid="{22E2FD65-A32D-4798-AF43-CE42F250BDD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2FD05317-60D6-4B3A-8545-888496D1A8EC}">
  <ds:schemaRefs>
    <ds:schemaRef ds:uri="http://schemas.microsoft.com/sharepoint/v3/contenttype/forms"/>
  </ds:schemaRefs>
</ds:datastoreItem>
</file>

<file path=customXml/itemProps2.xml><?xml version="1.0" encoding="utf-8"?>
<ds:datastoreItem xmlns:ds="http://schemas.openxmlformats.org/officeDocument/2006/customXml" ds:itemID="{61A00BBF-EEBB-4E18-B8CB-F926EAAC48F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F609EDA-869E-4BE5-AE5D-B898C584B6FF}">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Project analysis, from 24Slides</Template>
  <TotalTime>433</TotalTime>
  <Words>814</Words>
  <Application>Microsoft Office PowerPoint</Application>
  <PresentationFormat>Widescreen</PresentationFormat>
  <Paragraphs>102</Paragraphs>
  <Slides>17</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Century Gothic</vt:lpstr>
      <vt:lpstr>Segoe UI Light</vt:lpstr>
      <vt:lpstr>Office Theme</vt:lpstr>
      <vt:lpstr>NYPD Arrest Data Analysis </vt:lpstr>
      <vt:lpstr>Project analysis slide 2</vt:lpstr>
      <vt:lpstr>PowerPoint Presentation</vt:lpstr>
      <vt:lpstr>Project analysis slide 3</vt:lpstr>
      <vt:lpstr>Project analysis slide 5</vt:lpstr>
      <vt:lpstr>Project analysis slide 6</vt:lpstr>
      <vt:lpstr>Project analysis slide 7</vt:lpstr>
      <vt:lpstr>Project analysis slide 7</vt:lpstr>
      <vt:lpstr>Project analysis slide 7</vt:lpstr>
      <vt:lpstr>Project analysis slide 7</vt:lpstr>
      <vt:lpstr>Project analysis slide 7</vt:lpstr>
      <vt:lpstr>Project analysis slide 7</vt:lpstr>
      <vt:lpstr>Project analysis slide 7</vt:lpstr>
      <vt:lpstr>Project analysis slide 7</vt:lpstr>
      <vt:lpstr>Project analysis slide 8</vt:lpstr>
      <vt:lpstr>Project analysis slide 8</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NYPD Arrest Data Analysis </dc:title>
  <dc:creator>mouhamed marega</dc:creator>
  <cp:lastModifiedBy>mouhamed marega</cp:lastModifiedBy>
  <cp:revision>3</cp:revision>
  <dcterms:created xsi:type="dcterms:W3CDTF">2023-08-17T01:28:51Z</dcterms:created>
  <dcterms:modified xsi:type="dcterms:W3CDTF">2023-08-17T08:42:33Z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